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activeX/activeX2.bin" ContentType="application/vnd.ms-office.activeX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activeX/activeX3.xml" ContentType="application/vnd.ms-office.activeX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activeX/activeX1.xml" ContentType="application/vnd.ms-office.activeX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activeX/activeX3.bin" ContentType="application/vnd.ms-office.activeX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activeX/activeX1.bin" ContentType="application/vnd.ms-office.activeX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55"/>
  </p:notesMasterIdLst>
  <p:sldIdLst>
    <p:sldId id="378" r:id="rId2"/>
    <p:sldId id="379" r:id="rId3"/>
    <p:sldId id="371" r:id="rId4"/>
    <p:sldId id="257" r:id="rId5"/>
    <p:sldId id="308" r:id="rId6"/>
    <p:sldId id="346" r:id="rId7"/>
    <p:sldId id="310" r:id="rId8"/>
    <p:sldId id="345" r:id="rId9"/>
    <p:sldId id="309" r:id="rId10"/>
    <p:sldId id="311" r:id="rId11"/>
    <p:sldId id="316" r:id="rId12"/>
    <p:sldId id="317" r:id="rId13"/>
    <p:sldId id="338" r:id="rId14"/>
    <p:sldId id="319" r:id="rId15"/>
    <p:sldId id="320" r:id="rId16"/>
    <p:sldId id="323" r:id="rId17"/>
    <p:sldId id="326" r:id="rId18"/>
    <p:sldId id="329" r:id="rId19"/>
    <p:sldId id="330" r:id="rId20"/>
    <p:sldId id="331" r:id="rId21"/>
    <p:sldId id="332" r:id="rId22"/>
    <p:sldId id="333" r:id="rId23"/>
    <p:sldId id="335" r:id="rId24"/>
    <p:sldId id="339" r:id="rId25"/>
    <p:sldId id="336" r:id="rId26"/>
    <p:sldId id="337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80" r:id="rId51"/>
    <p:sldId id="373" r:id="rId52"/>
    <p:sldId id="374" r:id="rId53"/>
    <p:sldId id="376" r:id="rId54"/>
  </p:sldIdLst>
  <p:sldSz cx="9144000" cy="6858000" type="screen4x3"/>
  <p:notesSz cx="6858000" cy="9144000"/>
  <p:custDataLst>
    <p:tags r:id="rId56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5F50EC-11F4-4753-A868-72BAC8B256F1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4EF8C0E-18C2-405D-9CDE-27E0252B0034}">
      <dgm:prSet phldrT="[Текст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rgbClr val="00B0F0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US" b="1" dirty="0" err="1" smtClean="0">
              <a:solidFill>
                <a:schemeClr val="tx1"/>
              </a:solidFill>
            </a:rPr>
            <a:t>Ishki</a:t>
          </a:r>
          <a:r>
            <a:rPr lang="en-US" b="1" dirty="0" smtClean="0">
              <a:solidFill>
                <a:schemeClr val="tx1"/>
              </a:solidFill>
            </a:rPr>
            <a:t> </a:t>
          </a:r>
          <a:r>
            <a:rPr lang="en-US" b="1" dirty="0" err="1" smtClean="0">
              <a:solidFill>
                <a:schemeClr val="tx1"/>
              </a:solidFill>
            </a:rPr>
            <a:t>energiyanı</a:t>
          </a:r>
          <a:r>
            <a:rPr lang="en-US" b="1" dirty="0" smtClean="0">
              <a:solidFill>
                <a:schemeClr val="tx1"/>
              </a:solidFill>
            </a:rPr>
            <a:t> </a:t>
          </a:r>
          <a:r>
            <a:rPr lang="en-US" b="1" dirty="0" err="1" smtClean="0">
              <a:solidFill>
                <a:schemeClr val="tx1"/>
              </a:solidFill>
            </a:rPr>
            <a:t>ózgertiw</a:t>
          </a:r>
          <a:r>
            <a:rPr lang="en-US" b="1" dirty="0" smtClean="0">
              <a:solidFill>
                <a:schemeClr val="tx1"/>
              </a:solidFill>
            </a:rPr>
            <a:t> </a:t>
          </a:r>
          <a:r>
            <a:rPr lang="en-US" b="1" dirty="0" err="1" smtClean="0">
              <a:solidFill>
                <a:schemeClr val="tx1"/>
              </a:solidFill>
            </a:rPr>
            <a:t>usılları</a:t>
          </a:r>
          <a:r>
            <a:rPr lang="en-US" b="1" dirty="0" smtClean="0">
              <a:solidFill>
                <a:schemeClr val="tx1"/>
              </a:solidFill>
            </a:rPr>
            <a:t> </a:t>
          </a:r>
          <a:endParaRPr lang="ru-RU" b="1" dirty="0">
            <a:solidFill>
              <a:schemeClr val="tx1"/>
            </a:solidFill>
          </a:endParaRPr>
        </a:p>
      </dgm:t>
    </dgm:pt>
    <dgm:pt modelId="{35C3DEA2-E727-43BC-BAD3-14558BF99DD8}" type="parTrans" cxnId="{06A79D18-BE51-4048-A3B8-42B34A8B02EA}">
      <dgm:prSet/>
      <dgm:spPr/>
      <dgm:t>
        <a:bodyPr/>
        <a:lstStyle/>
        <a:p>
          <a:endParaRPr lang="ru-RU"/>
        </a:p>
      </dgm:t>
    </dgm:pt>
    <dgm:pt modelId="{875A03E0-52BE-44AD-B856-078A7FA81533}" type="sibTrans" cxnId="{06A79D18-BE51-4048-A3B8-42B34A8B02EA}">
      <dgm:prSet/>
      <dgm:spPr/>
      <dgm:t>
        <a:bodyPr/>
        <a:lstStyle/>
        <a:p>
          <a:endParaRPr lang="ru-RU"/>
        </a:p>
      </dgm:t>
    </dgm:pt>
    <dgm:pt modelId="{A6957769-3261-4725-BA1B-2A1B72668E0C}">
      <dgm:prSet phldrT="[Текст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US" b="1" err="1" smtClean="0">
              <a:solidFill>
                <a:schemeClr val="tx1"/>
              </a:solidFill>
            </a:rPr>
            <a:t>Jıllılıq</a:t>
          </a:r>
          <a:r>
            <a:rPr lang="en-US" b="1" smtClean="0">
              <a:solidFill>
                <a:schemeClr val="tx1"/>
              </a:solidFill>
            </a:rPr>
            <a:t> uzatıw</a:t>
          </a:r>
          <a:endParaRPr lang="ru-RU" b="1" dirty="0" smtClean="0">
            <a:solidFill>
              <a:schemeClr val="tx1"/>
            </a:solidFill>
          </a:endParaRPr>
        </a:p>
        <a:p>
          <a:r>
            <a:rPr lang="en-US" b="1" dirty="0" smtClean="0">
              <a:solidFill>
                <a:schemeClr val="tx1"/>
              </a:solidFill>
            </a:rPr>
            <a:t>Q</a:t>
          </a:r>
          <a:endParaRPr lang="ru-RU" b="1" dirty="0">
            <a:solidFill>
              <a:schemeClr val="tx1"/>
            </a:solidFill>
          </a:endParaRPr>
        </a:p>
      </dgm:t>
    </dgm:pt>
    <dgm:pt modelId="{46FD3498-9EF7-49BC-96D2-700BD2279527}" type="parTrans" cxnId="{FC7920C6-144A-4118-88CB-5E41FF4B0AB7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E19A5478-46AD-48A7-9768-7FECB29E079A}" type="sibTrans" cxnId="{FC7920C6-144A-4118-88CB-5E41FF4B0AB7}">
      <dgm:prSet/>
      <dgm:spPr/>
      <dgm:t>
        <a:bodyPr/>
        <a:lstStyle/>
        <a:p>
          <a:endParaRPr lang="ru-RU"/>
        </a:p>
      </dgm:t>
    </dgm:pt>
    <dgm:pt modelId="{7FE19980-51B9-48D3-9795-B2210E41586D}">
      <dgm:prSet phldrT="[Текст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US" b="1" smtClean="0">
              <a:solidFill>
                <a:schemeClr val="tx1"/>
              </a:solidFill>
            </a:rPr>
            <a:t>Jumıs </a:t>
          </a:r>
          <a:r>
            <a:rPr lang="en-US" b="1" dirty="0" err="1" smtClean="0">
              <a:solidFill>
                <a:schemeClr val="tx1"/>
              </a:solidFill>
            </a:rPr>
            <a:t>atqarıw</a:t>
          </a:r>
          <a:endParaRPr lang="ru-RU" b="1" dirty="0" smtClean="0">
            <a:solidFill>
              <a:schemeClr val="tx1"/>
            </a:solidFill>
          </a:endParaRPr>
        </a:p>
        <a:p>
          <a:r>
            <a:rPr lang="ru-RU" b="1" dirty="0" smtClean="0">
              <a:solidFill>
                <a:schemeClr val="tx1"/>
              </a:solidFill>
            </a:rPr>
            <a:t>А</a:t>
          </a:r>
          <a:endParaRPr lang="ru-RU" b="1" dirty="0">
            <a:solidFill>
              <a:schemeClr val="tx1"/>
            </a:solidFill>
          </a:endParaRPr>
        </a:p>
      </dgm:t>
    </dgm:pt>
    <dgm:pt modelId="{80149879-208E-4730-9D84-2E819C18EE8F}" type="parTrans" cxnId="{E5D05736-1218-49F7-AA35-10B86C7B7D3F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1E8B5A3C-694A-4A1B-BD07-05DB03D53744}" type="sibTrans" cxnId="{E5D05736-1218-49F7-AA35-10B86C7B7D3F}">
      <dgm:prSet/>
      <dgm:spPr/>
      <dgm:t>
        <a:bodyPr/>
        <a:lstStyle/>
        <a:p>
          <a:endParaRPr lang="ru-RU"/>
        </a:p>
      </dgm:t>
    </dgm:pt>
    <dgm:pt modelId="{71D98876-0703-4BF9-AF0A-1ED6CEA90535}" type="pres">
      <dgm:prSet presAssocID="{355F50EC-11F4-4753-A868-72BAC8B256F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A6BA66D-4A03-4F78-B95D-CC9D667214D6}" type="pres">
      <dgm:prSet presAssocID="{D4EF8C0E-18C2-405D-9CDE-27E0252B0034}" presName="centerShape" presStyleLbl="node0" presStyleIdx="0" presStyleCnt="1"/>
      <dgm:spPr/>
      <dgm:t>
        <a:bodyPr/>
        <a:lstStyle/>
        <a:p>
          <a:endParaRPr lang="ru-RU"/>
        </a:p>
      </dgm:t>
    </dgm:pt>
    <dgm:pt modelId="{91F1EF3C-F322-493D-B26E-DBF9BF5D2C78}" type="pres">
      <dgm:prSet presAssocID="{46FD3498-9EF7-49BC-96D2-700BD2279527}" presName="parTrans" presStyleLbl="bgSibTrans2D1" presStyleIdx="0" presStyleCnt="2" custAng="10731147" custScaleX="40413" custLinFactNeighborX="32389" custLinFactNeighborY="71258"/>
      <dgm:spPr/>
      <dgm:t>
        <a:bodyPr/>
        <a:lstStyle/>
        <a:p>
          <a:endParaRPr lang="ru-RU"/>
        </a:p>
      </dgm:t>
    </dgm:pt>
    <dgm:pt modelId="{9D37C6E4-BC52-4074-94FB-8273EF9CDF40}" type="pres">
      <dgm:prSet presAssocID="{A6957769-3261-4725-BA1B-2A1B72668E0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B7D91F2-05A3-463D-B736-B6CAE8B927FA}" type="pres">
      <dgm:prSet presAssocID="{80149879-208E-4730-9D84-2E819C18EE8F}" presName="parTrans" presStyleLbl="bgSibTrans2D1" presStyleIdx="1" presStyleCnt="2" custAng="10655542" custScaleX="37562" custLinFactNeighborX="-32121" custLinFactNeighborY="67526"/>
      <dgm:spPr/>
      <dgm:t>
        <a:bodyPr/>
        <a:lstStyle/>
        <a:p>
          <a:endParaRPr lang="ru-RU"/>
        </a:p>
      </dgm:t>
    </dgm:pt>
    <dgm:pt modelId="{740782D7-007B-43C7-9E22-C2F95A91FE39}" type="pres">
      <dgm:prSet presAssocID="{7FE19980-51B9-48D3-9795-B2210E41586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1D1B8A9-5157-48C2-A9DA-4244A3BAEACC}" type="presOf" srcId="{46FD3498-9EF7-49BC-96D2-700BD2279527}" destId="{91F1EF3C-F322-493D-B26E-DBF9BF5D2C78}" srcOrd="0" destOrd="0" presId="urn:microsoft.com/office/officeart/2005/8/layout/radial4"/>
    <dgm:cxn modelId="{AA429594-84CE-4FF5-BCB0-D8A936F8943A}" type="presOf" srcId="{A6957769-3261-4725-BA1B-2A1B72668E0C}" destId="{9D37C6E4-BC52-4074-94FB-8273EF9CDF40}" srcOrd="0" destOrd="0" presId="urn:microsoft.com/office/officeart/2005/8/layout/radial4"/>
    <dgm:cxn modelId="{8F8CC9E1-25EA-4818-BFEC-C62FB96FBD5D}" type="presOf" srcId="{7FE19980-51B9-48D3-9795-B2210E41586D}" destId="{740782D7-007B-43C7-9E22-C2F95A91FE39}" srcOrd="0" destOrd="0" presId="urn:microsoft.com/office/officeart/2005/8/layout/radial4"/>
    <dgm:cxn modelId="{C12249EF-02CF-4E05-A0DB-460908F8FAB2}" type="presOf" srcId="{D4EF8C0E-18C2-405D-9CDE-27E0252B0034}" destId="{6A6BA66D-4A03-4F78-B95D-CC9D667214D6}" srcOrd="0" destOrd="0" presId="urn:microsoft.com/office/officeart/2005/8/layout/radial4"/>
    <dgm:cxn modelId="{E5D05736-1218-49F7-AA35-10B86C7B7D3F}" srcId="{D4EF8C0E-18C2-405D-9CDE-27E0252B0034}" destId="{7FE19980-51B9-48D3-9795-B2210E41586D}" srcOrd="1" destOrd="0" parTransId="{80149879-208E-4730-9D84-2E819C18EE8F}" sibTransId="{1E8B5A3C-694A-4A1B-BD07-05DB03D53744}"/>
    <dgm:cxn modelId="{06A79D18-BE51-4048-A3B8-42B34A8B02EA}" srcId="{355F50EC-11F4-4753-A868-72BAC8B256F1}" destId="{D4EF8C0E-18C2-405D-9CDE-27E0252B0034}" srcOrd="0" destOrd="0" parTransId="{35C3DEA2-E727-43BC-BAD3-14558BF99DD8}" sibTransId="{875A03E0-52BE-44AD-B856-078A7FA81533}"/>
    <dgm:cxn modelId="{FC7920C6-144A-4118-88CB-5E41FF4B0AB7}" srcId="{D4EF8C0E-18C2-405D-9CDE-27E0252B0034}" destId="{A6957769-3261-4725-BA1B-2A1B72668E0C}" srcOrd="0" destOrd="0" parTransId="{46FD3498-9EF7-49BC-96D2-700BD2279527}" sibTransId="{E19A5478-46AD-48A7-9768-7FECB29E079A}"/>
    <dgm:cxn modelId="{E24B3F5E-DE89-404F-B2DF-B271D1C8553D}" type="presOf" srcId="{80149879-208E-4730-9D84-2E819C18EE8F}" destId="{2B7D91F2-05A3-463D-B736-B6CAE8B927FA}" srcOrd="0" destOrd="0" presId="urn:microsoft.com/office/officeart/2005/8/layout/radial4"/>
    <dgm:cxn modelId="{16233C53-1A3A-4891-9642-87C1A331797B}" type="presOf" srcId="{355F50EC-11F4-4753-A868-72BAC8B256F1}" destId="{71D98876-0703-4BF9-AF0A-1ED6CEA90535}" srcOrd="0" destOrd="0" presId="urn:microsoft.com/office/officeart/2005/8/layout/radial4"/>
    <dgm:cxn modelId="{EA2ED0F6-651C-4442-BAA8-AAB30E8A4DF7}" type="presParOf" srcId="{71D98876-0703-4BF9-AF0A-1ED6CEA90535}" destId="{6A6BA66D-4A03-4F78-B95D-CC9D667214D6}" srcOrd="0" destOrd="0" presId="urn:microsoft.com/office/officeart/2005/8/layout/radial4"/>
    <dgm:cxn modelId="{628E469B-A248-4073-93A1-8A48C86EC597}" type="presParOf" srcId="{71D98876-0703-4BF9-AF0A-1ED6CEA90535}" destId="{91F1EF3C-F322-493D-B26E-DBF9BF5D2C78}" srcOrd="1" destOrd="0" presId="urn:microsoft.com/office/officeart/2005/8/layout/radial4"/>
    <dgm:cxn modelId="{DC4EA85F-CBB7-4FDD-9249-F6C5A3E35746}" type="presParOf" srcId="{71D98876-0703-4BF9-AF0A-1ED6CEA90535}" destId="{9D37C6E4-BC52-4074-94FB-8273EF9CDF40}" srcOrd="2" destOrd="0" presId="urn:microsoft.com/office/officeart/2005/8/layout/radial4"/>
    <dgm:cxn modelId="{AC53CDC7-9DA4-4E8E-A594-7ED66DD46709}" type="presParOf" srcId="{71D98876-0703-4BF9-AF0A-1ED6CEA90535}" destId="{2B7D91F2-05A3-463D-B736-B6CAE8B927FA}" srcOrd="3" destOrd="0" presId="urn:microsoft.com/office/officeart/2005/8/layout/radial4"/>
    <dgm:cxn modelId="{46246BAC-220E-41C5-9082-649780A6C99C}" type="presParOf" srcId="{71D98876-0703-4BF9-AF0A-1ED6CEA90535}" destId="{740782D7-007B-43C7-9E22-C2F95A91FE39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BA66D-4A03-4F78-B95D-CC9D667214D6}">
      <dsp:nvSpPr>
        <dsp:cNvPr id="0" name=""/>
        <dsp:cNvSpPr/>
      </dsp:nvSpPr>
      <dsp:spPr>
        <a:xfrm>
          <a:off x="2816066" y="2050850"/>
          <a:ext cx="2597467" cy="2597467"/>
        </a:xfrm>
        <a:prstGeom prst="ellipse">
          <a:avLst/>
        </a:prstGeom>
        <a:solidFill>
          <a:srgbClr val="00B0F0"/>
        </a:solidFill>
        <a:ln w="6350" cap="flat" cmpd="sng" algn="ctr">
          <a:solidFill>
            <a:schemeClr val="accent3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 w="114300" prst="artDeco"/>
        </a:sp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err="1" smtClean="0">
              <a:solidFill>
                <a:schemeClr val="tx1"/>
              </a:solidFill>
            </a:rPr>
            <a:t>Ichki</a:t>
          </a:r>
          <a:r>
            <a:rPr lang="en-US" sz="3000" b="1" kern="1200" dirty="0" smtClean="0">
              <a:solidFill>
                <a:schemeClr val="tx1"/>
              </a:solidFill>
            </a:rPr>
            <a:t> </a:t>
          </a:r>
          <a:r>
            <a:rPr lang="en-US" sz="3000" b="1" kern="1200" dirty="0" err="1" smtClean="0">
              <a:solidFill>
                <a:schemeClr val="tx1"/>
              </a:solidFill>
            </a:rPr>
            <a:t>energiyani</a:t>
          </a:r>
          <a:r>
            <a:rPr lang="en-US" sz="3000" b="1" kern="1200" dirty="0" smtClean="0">
              <a:solidFill>
                <a:schemeClr val="tx1"/>
              </a:solidFill>
            </a:rPr>
            <a:t> </a:t>
          </a:r>
          <a:r>
            <a:rPr lang="en-US" sz="3000" b="1" kern="1200" dirty="0" err="1" smtClean="0">
              <a:solidFill>
                <a:schemeClr val="tx1"/>
              </a:solidFill>
            </a:rPr>
            <a:t>o‘zgartirish</a:t>
          </a:r>
          <a:r>
            <a:rPr lang="en-US" sz="3000" b="1" kern="1200" dirty="0" smtClean="0">
              <a:solidFill>
                <a:schemeClr val="tx1"/>
              </a:solidFill>
            </a:rPr>
            <a:t> </a:t>
          </a:r>
          <a:r>
            <a:rPr lang="en-US" sz="3000" b="1" kern="1200" dirty="0" err="1" smtClean="0">
              <a:solidFill>
                <a:schemeClr val="tx1"/>
              </a:solidFill>
            </a:rPr>
            <a:t>usullari</a:t>
          </a:r>
          <a:r>
            <a:rPr lang="en-US" sz="3000" b="1" kern="1200" dirty="0" smtClean="0">
              <a:solidFill>
                <a:schemeClr val="tx1"/>
              </a:solidFill>
            </a:rPr>
            <a:t> </a:t>
          </a:r>
          <a:endParaRPr lang="ru-RU" sz="3000" b="1" kern="1200" dirty="0">
            <a:solidFill>
              <a:schemeClr val="tx1"/>
            </a:solidFill>
          </a:endParaRPr>
        </a:p>
      </dsp:txBody>
      <dsp:txXfrm>
        <a:off x="3196456" y="2431240"/>
        <a:ext cx="1836687" cy="1836687"/>
      </dsp:txXfrm>
    </dsp:sp>
    <dsp:sp modelId="{91F1EF3C-F322-493D-B26E-DBF9BF5D2C78}">
      <dsp:nvSpPr>
        <dsp:cNvPr id="0" name=""/>
        <dsp:cNvSpPr/>
      </dsp:nvSpPr>
      <dsp:spPr>
        <a:xfrm rot="2031147">
          <a:off x="2349059" y="2092072"/>
          <a:ext cx="845641" cy="74027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9D37C6E4-BC52-4074-94FB-8273EF9CDF40}">
      <dsp:nvSpPr>
        <dsp:cNvPr id="0" name=""/>
        <dsp:cNvSpPr/>
      </dsp:nvSpPr>
      <dsp:spPr>
        <a:xfrm>
          <a:off x="3306" y="347562"/>
          <a:ext cx="2467594" cy="19740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err="1" smtClean="0">
              <a:solidFill>
                <a:schemeClr val="tx1"/>
              </a:solidFill>
            </a:rPr>
            <a:t>Issiqlik</a:t>
          </a:r>
          <a:r>
            <a:rPr lang="en-US" sz="3600" b="1" kern="1200" dirty="0" smtClean="0">
              <a:solidFill>
                <a:schemeClr val="tx1"/>
              </a:solidFill>
            </a:rPr>
            <a:t> </a:t>
          </a:r>
          <a:r>
            <a:rPr lang="en-US" sz="3600" b="1" kern="1200" dirty="0" err="1" smtClean="0">
              <a:solidFill>
                <a:schemeClr val="tx1"/>
              </a:solidFill>
            </a:rPr>
            <a:t>uzatish</a:t>
          </a:r>
          <a:endParaRPr lang="ru-RU" sz="3600" b="1" kern="1200" dirty="0" smtClean="0">
            <a:solidFill>
              <a:schemeClr val="tx1"/>
            </a:solidFill>
          </a:endParaRP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chemeClr val="tx1"/>
              </a:solidFill>
            </a:rPr>
            <a:t>Q</a:t>
          </a:r>
          <a:endParaRPr lang="ru-RU" sz="3600" b="1" kern="1200" dirty="0">
            <a:solidFill>
              <a:schemeClr val="tx1"/>
            </a:solidFill>
          </a:endParaRPr>
        </a:p>
      </dsp:txBody>
      <dsp:txXfrm>
        <a:off x="61125" y="405381"/>
        <a:ext cx="2351956" cy="1858437"/>
      </dsp:txXfrm>
    </dsp:sp>
    <dsp:sp modelId="{2B7D91F2-05A3-463D-B736-B6CAE8B927FA}">
      <dsp:nvSpPr>
        <dsp:cNvPr id="0" name=""/>
        <dsp:cNvSpPr/>
      </dsp:nvSpPr>
      <dsp:spPr>
        <a:xfrm rot="8555542">
          <a:off x="5070334" y="2064444"/>
          <a:ext cx="785984" cy="740278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</dsp:sp>
    <dsp:sp modelId="{740782D7-007B-43C7-9E22-C2F95A91FE39}">
      <dsp:nvSpPr>
        <dsp:cNvPr id="0" name=""/>
        <dsp:cNvSpPr/>
      </dsp:nvSpPr>
      <dsp:spPr>
        <a:xfrm>
          <a:off x="5758698" y="347562"/>
          <a:ext cx="2467594" cy="19740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14300" prst="artDeco"/>
        </a:sp3d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err="1" smtClean="0">
              <a:solidFill>
                <a:schemeClr val="tx1"/>
              </a:solidFill>
            </a:rPr>
            <a:t>Ish</a:t>
          </a:r>
          <a:r>
            <a:rPr lang="en-US" sz="3600" b="1" kern="1200" dirty="0" smtClean="0">
              <a:solidFill>
                <a:schemeClr val="tx1"/>
              </a:solidFill>
            </a:rPr>
            <a:t> </a:t>
          </a:r>
          <a:r>
            <a:rPr lang="en-US" sz="3600" b="1" kern="1200" dirty="0" err="1" smtClean="0">
              <a:solidFill>
                <a:schemeClr val="tx1"/>
              </a:solidFill>
            </a:rPr>
            <a:t>bajarish</a:t>
          </a:r>
          <a:endParaRPr lang="ru-RU" sz="3600" b="1" kern="1200" dirty="0" smtClean="0">
            <a:solidFill>
              <a:schemeClr val="tx1"/>
            </a:solidFill>
          </a:endParaRP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b="1" kern="1200" dirty="0" smtClean="0">
              <a:solidFill>
                <a:schemeClr val="tx1"/>
              </a:solidFill>
            </a:rPr>
            <a:t>А</a:t>
          </a:r>
          <a:endParaRPr lang="ru-RU" sz="3600" b="1" kern="1200" dirty="0">
            <a:solidFill>
              <a:schemeClr val="tx1"/>
            </a:solidFill>
          </a:endParaRPr>
        </a:p>
      </dsp:txBody>
      <dsp:txXfrm>
        <a:off x="5816517" y="405381"/>
        <a:ext cx="2351956" cy="1858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4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5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5" Type="http://schemas.openxmlformats.org/officeDocument/2006/relationships/image" Target="../media/image95.wmf"/><Relationship Id="rId4" Type="http://schemas.openxmlformats.org/officeDocument/2006/relationships/image" Target="../media/image9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7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27.wmf"/><Relationship Id="rId1" Type="http://schemas.openxmlformats.org/officeDocument/2006/relationships/image" Target="../media/image30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16EED-C70B-441F-999D-D0CF924F4B0B}" type="datetimeFigureOut">
              <a:rPr lang="ru-RU" smtClean="0"/>
              <a:pPr/>
              <a:t>29.12.2005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C5ADE-EF40-4290-9DB3-6EC49C85F7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0001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B7D53-9766-47AD-91F3-1E043AF6A189}" type="slidenum">
              <a:rPr lang="ru-RU" smtClean="0"/>
              <a:pPr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2490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5ADE-EF40-4290-9DB3-6EC49C85F7E4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5137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473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4597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Заголовок, объект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1F251-D2FC-46DE-B67F-15ADCC523C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6982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79B49-8393-4EBB-955E-C5CE28AB8BE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4324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BC2AB-D03E-476C-B58D-71C42F67EFF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55764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1713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0581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638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09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2663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5514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907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584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030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8.bin"/><Relationship Id="rId4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Relationship Id="rId9" Type="http://schemas.openxmlformats.org/officeDocument/2006/relationships/oleObject" Target="../embeddings/oleObject2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2.bin"/><Relationship Id="rId5" Type="http://schemas.openxmlformats.org/officeDocument/2006/relationships/oleObject" Target="../embeddings/oleObject31.bin"/><Relationship Id="rId4" Type="http://schemas.openxmlformats.org/officeDocument/2006/relationships/oleObject" Target="../embeddings/oleObject3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6.bin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9.bin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4.bin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6.jpeg"/><Relationship Id="rId9" Type="http://schemas.openxmlformats.org/officeDocument/2006/relationships/oleObject" Target="../embeddings/oleObject4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0.bin"/><Relationship Id="rId5" Type="http://schemas.openxmlformats.org/officeDocument/2006/relationships/oleObject" Target="../embeddings/oleObject49.bin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6.bin"/><Relationship Id="rId5" Type="http://schemas.openxmlformats.org/officeDocument/2006/relationships/oleObject" Target="../embeddings/oleObject55.bin"/><Relationship Id="rId4" Type="http://schemas.openxmlformats.org/officeDocument/2006/relationships/oleObject" Target="../embeddings/oleObject5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5.vml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59.bin"/><Relationship Id="rId4" Type="http://schemas.openxmlformats.org/officeDocument/2006/relationships/oleObject" Target="../embeddings/oleObject5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1.bin"/><Relationship Id="rId5" Type="http://schemas.openxmlformats.org/officeDocument/2006/relationships/oleObject" Target="../embeddings/oleObject60.bin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6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6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0.vml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21.vml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64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67.bin"/><Relationship Id="rId5" Type="http://schemas.openxmlformats.org/officeDocument/2006/relationships/oleObject" Target="../embeddings/oleObject66.bin"/><Relationship Id="rId4" Type="http://schemas.openxmlformats.org/officeDocument/2006/relationships/oleObject" Target="../embeddings/oleObject6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9.bin"/><Relationship Id="rId5" Type="http://schemas.openxmlformats.org/officeDocument/2006/relationships/oleObject" Target="../embeddings/oleObject68.bin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72.bin"/><Relationship Id="rId5" Type="http://schemas.openxmlformats.org/officeDocument/2006/relationships/oleObject" Target="../embeddings/oleObject71.bin"/><Relationship Id="rId4" Type="http://schemas.openxmlformats.org/officeDocument/2006/relationships/oleObject" Target="../embeddings/oleObject70.bin"/><Relationship Id="rId9" Type="http://schemas.openxmlformats.org/officeDocument/2006/relationships/oleObject" Target="../embeddings/oleObject7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78.bin"/><Relationship Id="rId5" Type="http://schemas.openxmlformats.org/officeDocument/2006/relationships/oleObject" Target="../embeddings/oleObject77.bin"/><Relationship Id="rId4" Type="http://schemas.openxmlformats.org/officeDocument/2006/relationships/oleObject" Target="../embeddings/oleObject7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oleObject" Target="../embeddings/oleObject82.bin"/><Relationship Id="rId4" Type="http://schemas.openxmlformats.org/officeDocument/2006/relationships/oleObject" Target="../embeddings/oleObject8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83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86.bin"/><Relationship Id="rId5" Type="http://schemas.openxmlformats.org/officeDocument/2006/relationships/oleObject" Target="../embeddings/oleObject85.bin"/><Relationship Id="rId4" Type="http://schemas.openxmlformats.org/officeDocument/2006/relationships/oleObject" Target="../embeddings/oleObject84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oleObject8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6.gif"/><Relationship Id="rId9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9400" y="304800"/>
            <a:ext cx="6019800" cy="1828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ru-RU" sz="5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ЭЛЕКТРОДИНАМИКА</a:t>
            </a:r>
            <a:endParaRPr lang="ru-RU" sz="50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486400"/>
            <a:ext cx="6400800" cy="838200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K.P.Abduraxmanov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V.S.Xamidov</a:t>
            </a:r>
            <a:endParaRPr lang="ru-RU" sz="2800" b="1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40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8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4000" b="1" i="0" u="none" strike="noStrike" kern="1200" cap="none" spc="0" normalizeH="0" baseline="0" noProof="0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ma’ruza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3622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FIZIKA KAFEDRASI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685800" y="5943600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201</a:t>
            </a:r>
            <a:r>
              <a:rPr lang="en-US" sz="2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8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154057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819400" y="304800"/>
            <a:ext cx="6019800" cy="2362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MOLEKULYAR FIZIKA VA TERMODINAMIKA</a:t>
            </a:r>
            <a:endParaRPr kumimoji="0" lang="ru-RU" sz="4400" b="1" i="0" u="none" strike="noStrike" kern="1200" cap="all" spc="0" normalizeH="0" baseline="0" noProof="0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4801" y="47244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Rectangle 2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1070" name="Rectangle 4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1071" name="Rectangle 5"/>
          <p:cNvSpPr>
            <a:spLocks noChangeArrowheads="1"/>
          </p:cNvSpPr>
          <p:nvPr/>
        </p:nvSpPr>
        <p:spPr bwMode="auto">
          <a:xfrm>
            <a:off x="-1" y="68580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1072" name="Rectangle 7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1074" name="Rectangle 10"/>
          <p:cNvSpPr>
            <a:spLocks noChangeArrowheads="1"/>
          </p:cNvSpPr>
          <p:nvPr/>
        </p:nvSpPr>
        <p:spPr bwMode="auto">
          <a:xfrm>
            <a:off x="-1" y="0"/>
            <a:ext cx="9847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228576" y="261920"/>
            <a:ext cx="4343424" cy="3076592"/>
          </a:xfrm>
          <a:prstGeom prst="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3" name="Группа 42"/>
          <p:cNvGrpSpPr/>
          <p:nvPr/>
        </p:nvGrpSpPr>
        <p:grpSpPr>
          <a:xfrm>
            <a:off x="214282" y="1000108"/>
            <a:ext cx="4343424" cy="1266832"/>
            <a:chOff x="228576" y="1076312"/>
            <a:chExt cx="4343424" cy="1266832"/>
          </a:xfrm>
        </p:grpSpPr>
        <p:sp>
          <p:nvSpPr>
            <p:cNvPr id="38" name="Прямоугольник 37"/>
            <p:cNvSpPr/>
            <p:nvPr/>
          </p:nvSpPr>
          <p:spPr>
            <a:xfrm>
              <a:off x="228576" y="1981192"/>
              <a:ext cx="4343424" cy="361952"/>
            </a:xfrm>
            <a:prstGeom prst="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/>
            <p:cNvSpPr/>
            <p:nvPr/>
          </p:nvSpPr>
          <p:spPr>
            <a:xfrm rot="16200000">
              <a:off x="1947848" y="1347776"/>
              <a:ext cx="904880" cy="361952"/>
            </a:xfrm>
            <a:prstGeom prst="rect">
              <a:avLst/>
            </a:prstGeom>
            <a:gradFill>
              <a:gsLst>
                <a:gs pos="6600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072066" y="3643314"/>
            <a:ext cx="1888824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  </a:t>
            </a:r>
            <a:r>
              <a:rPr lang="en-US" sz="2400" b="1" dirty="0" err="1" smtClean="0"/>
              <a:t>Keńeytiw</a:t>
            </a:r>
            <a:endParaRPr lang="ru-RU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215206" y="3643314"/>
            <a:ext cx="1714512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  </a:t>
            </a:r>
            <a:r>
              <a:rPr lang="en-US" sz="2400" b="1" dirty="0" err="1" smtClean="0"/>
              <a:t>Qısıw</a:t>
            </a:r>
            <a:endParaRPr lang="ru-RU" sz="2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786314" y="2786058"/>
            <a:ext cx="4357686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err="1" smtClean="0"/>
              <a:t>Gazdıń</a:t>
            </a:r>
            <a:r>
              <a:rPr lang="en-US" sz="2800" b="1" dirty="0" smtClean="0"/>
              <a:t> </a:t>
            </a:r>
            <a:r>
              <a:rPr lang="en-US" sz="2800" b="1" err="1" smtClean="0"/>
              <a:t>atqarǵan</a:t>
            </a:r>
            <a:r>
              <a:rPr lang="en-US" sz="2800" b="1" smtClean="0"/>
              <a:t> jumısı </a:t>
            </a:r>
            <a:r>
              <a:rPr lang="en-US" sz="2800" b="1" i="1" dirty="0" err="1" smtClean="0"/>
              <a:t>oń</a:t>
            </a:r>
            <a:endParaRPr lang="ru-RU" sz="2800" b="1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4786314" y="1857364"/>
            <a:ext cx="4357686" cy="9541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Sırtqı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kúshlerdiń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ústinen</a:t>
            </a:r>
            <a:r>
              <a:rPr lang="en-US" sz="2800" b="1" dirty="0" smtClean="0"/>
              <a:t> </a:t>
            </a:r>
          </a:p>
          <a:p>
            <a:pPr algn="ctr"/>
            <a:r>
              <a:rPr lang="en-US" sz="2800" b="1" err="1" smtClean="0"/>
              <a:t>atqarǵan</a:t>
            </a:r>
            <a:r>
              <a:rPr lang="en-US" sz="2800" b="1" smtClean="0"/>
              <a:t> jumısı </a:t>
            </a:r>
            <a:r>
              <a:rPr lang="en-US" sz="2800" b="1" i="1" dirty="0" err="1" smtClean="0"/>
              <a:t>teris</a:t>
            </a:r>
            <a:r>
              <a:rPr lang="en-US" sz="2800" b="1" i="1" dirty="0" smtClean="0"/>
              <a:t> </a:t>
            </a:r>
            <a:endParaRPr lang="ru-RU" sz="2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4786314" y="928670"/>
            <a:ext cx="4357686" cy="9541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Gazdıń</a:t>
            </a:r>
            <a:r>
              <a:rPr lang="en-US" sz="2800" b="1" dirty="0" smtClean="0"/>
              <a:t> </a:t>
            </a:r>
            <a:r>
              <a:rPr lang="en-US" sz="2800" b="1" err="1" smtClean="0"/>
              <a:t>atqarǵan</a:t>
            </a:r>
            <a:r>
              <a:rPr lang="en-US" sz="2800" b="1" smtClean="0"/>
              <a:t> jumısı </a:t>
            </a:r>
            <a:r>
              <a:rPr lang="en-US" sz="2800" b="1" dirty="0" err="1" smtClean="0"/>
              <a:t>teris</a:t>
            </a:r>
            <a:r>
              <a:rPr lang="en-US" sz="2800" b="1" dirty="0" smtClean="0"/>
              <a:t> </a:t>
            </a:r>
            <a:endParaRPr lang="ru-RU" sz="2800" b="1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4786314" y="0"/>
            <a:ext cx="4357686" cy="9541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Sırtqı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kúshlerdiń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ústinen</a:t>
            </a:r>
            <a:r>
              <a:rPr lang="en-US" sz="2800" b="1" dirty="0" smtClean="0"/>
              <a:t> </a:t>
            </a:r>
            <a:r>
              <a:rPr lang="en-US" sz="2800" b="1" err="1" smtClean="0"/>
              <a:t>atqarǵan</a:t>
            </a:r>
            <a:r>
              <a:rPr lang="en-US" sz="2800" b="1" smtClean="0"/>
              <a:t> jumısı </a:t>
            </a:r>
            <a:r>
              <a:rPr lang="en-US" sz="2800" b="1" i="1" dirty="0" err="1" smtClean="0"/>
              <a:t>oń</a:t>
            </a:r>
            <a:endParaRPr lang="ru-RU" sz="2800" b="1" i="1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7072330" y="4143381"/>
            <a:ext cx="2071670" cy="1071569"/>
            <a:chOff x="6291272" y="2433632"/>
            <a:chExt cx="2262200" cy="1314264"/>
          </a:xfrm>
        </p:grpSpPr>
        <p:sp>
          <p:nvSpPr>
            <p:cNvPr id="52" name="Скругленный прямоугольник 51"/>
            <p:cNvSpPr/>
            <p:nvPr/>
          </p:nvSpPr>
          <p:spPr>
            <a:xfrm>
              <a:off x="6291272" y="2433632"/>
              <a:ext cx="2262200" cy="1266832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51" name="Объект 50"/>
            <p:cNvGraphicFramePr>
              <a:graphicFrameLocks noChangeAspect="1"/>
            </p:cNvGraphicFramePr>
            <p:nvPr/>
          </p:nvGraphicFramePr>
          <p:xfrm>
            <a:off x="6291285" y="2582671"/>
            <a:ext cx="2262187" cy="1165225"/>
          </p:xfrm>
          <a:graphic>
            <a:graphicData uri="http://schemas.openxmlformats.org/presentationml/2006/ole">
              <p:oleObj spid="_x0000_s68898" name="Формула" r:id="rId4" imgW="837836" imgH="431613" progId="Equation.3">
                <p:embed/>
              </p:oleObj>
            </a:graphicData>
          </a:graphic>
        </p:graphicFrame>
      </p:grpSp>
      <p:grpSp>
        <p:nvGrpSpPr>
          <p:cNvPr id="57" name="Группа 56"/>
          <p:cNvGrpSpPr/>
          <p:nvPr/>
        </p:nvGrpSpPr>
        <p:grpSpPr>
          <a:xfrm>
            <a:off x="5072067" y="4143381"/>
            <a:ext cx="2071702" cy="1071570"/>
            <a:chOff x="3486144" y="4062416"/>
            <a:chExt cx="2332037" cy="1323577"/>
          </a:xfrm>
        </p:grpSpPr>
        <p:sp>
          <p:nvSpPr>
            <p:cNvPr id="53" name="Скругленный прямоугольник 52"/>
            <p:cNvSpPr/>
            <p:nvPr/>
          </p:nvSpPr>
          <p:spPr>
            <a:xfrm>
              <a:off x="3486144" y="4062416"/>
              <a:ext cx="2262200" cy="1266832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54" name="Объект 53"/>
            <p:cNvGraphicFramePr>
              <a:graphicFrameLocks noChangeAspect="1"/>
            </p:cNvGraphicFramePr>
            <p:nvPr/>
          </p:nvGraphicFramePr>
          <p:xfrm>
            <a:off x="3486144" y="4220769"/>
            <a:ext cx="2332037" cy="1165224"/>
          </p:xfrm>
          <a:graphic>
            <a:graphicData uri="http://schemas.openxmlformats.org/presentationml/2006/ole">
              <p:oleObj spid="_x0000_s68899" name="Формула" r:id="rId5" imgW="863225" imgH="431613" progId="Equation.3">
                <p:embed/>
              </p:oleObj>
            </a:graphicData>
          </a:graphic>
        </p:graphicFrame>
      </p:grpSp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4929190" y="5411450"/>
            <a:ext cx="4214810" cy="14465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200" b="1" dirty="0" err="1" smtClean="0"/>
              <a:t>Diagrammada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keltirilgen</a:t>
            </a:r>
            <a:r>
              <a:rPr lang="en-US" sz="2200" b="1" dirty="0" smtClean="0"/>
              <a:t> </a:t>
            </a:r>
            <a:r>
              <a:rPr lang="ru-RU" sz="2200" b="1" dirty="0" smtClean="0"/>
              <a:t>(</a:t>
            </a:r>
            <a:r>
              <a:rPr lang="ru-RU" sz="2200" b="1" i="1" dirty="0" err="1" smtClean="0"/>
              <a:t>p</a:t>
            </a:r>
            <a:r>
              <a:rPr lang="ru-RU" sz="2200" b="1" dirty="0" smtClean="0"/>
              <a:t>, </a:t>
            </a:r>
            <a:r>
              <a:rPr lang="ru-RU" sz="2200" b="1" i="1" dirty="0" smtClean="0"/>
              <a:t>V</a:t>
            </a:r>
            <a:r>
              <a:rPr lang="ru-RU" sz="2200" b="1" dirty="0" smtClean="0"/>
              <a:t>) </a:t>
            </a:r>
            <a:r>
              <a:rPr lang="en-US" sz="2200" b="1" dirty="0" err="1" smtClean="0"/>
              <a:t>proces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grafigi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astındaǵı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maydan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atqarılǵan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jumısqa</a:t>
            </a:r>
            <a:r>
              <a:rPr lang="en-US" sz="2200" b="1" dirty="0" smtClean="0"/>
              <a:t> san </a:t>
            </a:r>
            <a:r>
              <a:rPr lang="en-US" sz="2200" b="1" dirty="0" err="1" smtClean="0"/>
              <a:t>jaǵınan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boladı</a:t>
            </a:r>
            <a:r>
              <a:rPr lang="en-US" sz="2200" b="1" dirty="0" smtClean="0"/>
              <a:t>.  </a:t>
            </a:r>
            <a:endParaRPr lang="ru-RU" sz="2200" b="1" dirty="0"/>
          </a:p>
        </p:txBody>
      </p:sp>
      <p:pic>
        <p:nvPicPr>
          <p:cNvPr id="2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76" y="3388740"/>
            <a:ext cx="4705376" cy="3313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50395864"/>
              </p:ext>
            </p:extLst>
          </p:nvPr>
        </p:nvGraphicFramePr>
        <p:xfrm>
          <a:off x="4481988" y="6341599"/>
          <a:ext cx="450060" cy="327833"/>
        </p:xfrm>
        <a:graphic>
          <a:graphicData uri="http://schemas.openxmlformats.org/presentationml/2006/ole">
            <p:oleObj spid="_x0000_s68900" name="Equation" r:id="rId7" imgW="279360" imgH="203040" progId="">
              <p:embed/>
            </p:oleObj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81669304"/>
              </p:ext>
            </p:extLst>
          </p:nvPr>
        </p:nvGraphicFramePr>
        <p:xfrm>
          <a:off x="1052513" y="3429000"/>
          <a:ext cx="471487" cy="285750"/>
        </p:xfrm>
        <a:graphic>
          <a:graphicData uri="http://schemas.openxmlformats.org/presentationml/2006/ole">
            <p:oleObj spid="_x0000_s68901" name="Equation" r:id="rId8" imgW="291960" imgH="1774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15356E-6 L 0.00017 -0.20745 " pathEditMode="relative" ptsTypes="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20744 L -0.00243 0.03539 " pathEditMode="relative" ptsTypes="AA">
                                      <p:cBhvr>
                                        <p:cTn id="4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500"/>
                            </p:stCondLst>
                            <p:childTnLst>
                              <p:par>
                                <p:cTn id="61" presetID="9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 autoUpdateAnimBg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153400" cy="1905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2800" b="1" dirty="0" err="1" smtClean="0">
                <a:solidFill>
                  <a:schemeClr val="tx1"/>
                </a:solidFill>
              </a:rPr>
              <a:t>Súwrette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gazdı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ru-RU" sz="2800" b="1" dirty="0" smtClean="0">
                <a:solidFill>
                  <a:schemeClr val="tx1"/>
                </a:solidFill>
              </a:rPr>
              <a:t>(1-) </a:t>
            </a:r>
            <a:r>
              <a:rPr lang="en-US" sz="2800" b="1" dirty="0" err="1" smtClean="0">
                <a:solidFill>
                  <a:schemeClr val="tx1"/>
                </a:solidFill>
              </a:rPr>
              <a:t>halattan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ru-RU" sz="2800" b="1" dirty="0" smtClean="0">
                <a:solidFill>
                  <a:schemeClr val="tx1"/>
                </a:solidFill>
              </a:rPr>
              <a:t>(2-) </a:t>
            </a:r>
            <a:r>
              <a:rPr lang="en-US" sz="2800" b="1" dirty="0" err="1" smtClean="0">
                <a:solidFill>
                  <a:schemeClr val="tx1"/>
                </a:solidFill>
              </a:rPr>
              <a:t>halatqa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ótkiziwshi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úsh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hár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qıylı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proces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súwretlengen</a:t>
            </a:r>
            <a:r>
              <a:rPr lang="en-US" sz="2800" b="1" dirty="0" smtClean="0">
                <a:solidFill>
                  <a:schemeClr val="tx1"/>
                </a:solidFill>
              </a:rPr>
              <a:t>. </a:t>
            </a:r>
            <a:r>
              <a:rPr lang="en-US" sz="2800" b="1" dirty="0" err="1" smtClean="0">
                <a:solidFill>
                  <a:schemeClr val="tx1"/>
                </a:solidFill>
              </a:rPr>
              <a:t>Barlıq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proceslerde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gaz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hár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qıylı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jumıs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atqaradı</a:t>
            </a:r>
            <a:r>
              <a:rPr lang="en-US" sz="2800" b="1" dirty="0" smtClean="0">
                <a:solidFill>
                  <a:schemeClr val="tx1"/>
                </a:solidFill>
              </a:rPr>
              <a:t>. </a:t>
            </a:r>
            <a:endParaRPr lang="ru-RU" sz="2800" b="1" dirty="0" smtClean="0">
              <a:solidFill>
                <a:schemeClr val="tx1"/>
              </a:solidFill>
            </a:endParaRPr>
          </a:p>
        </p:txBody>
      </p:sp>
      <p:pic>
        <p:nvPicPr>
          <p:cNvPr id="27654" name="Picture 6" descr="2222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1532" y="2978940"/>
            <a:ext cx="7220394" cy="23403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319064" y="1709728"/>
            <a:ext cx="3800496" cy="9048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752976" y="1528752"/>
            <a:ext cx="4162448" cy="135732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576" y="228600"/>
            <a:ext cx="8686848" cy="75722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3200" b="1" i="1" smtClean="0">
                <a:solidFill>
                  <a:schemeClr val="tx1"/>
                </a:solidFill>
              </a:rPr>
              <a:t>R </a:t>
            </a:r>
            <a:r>
              <a:rPr lang="en-US" sz="3200" b="1" smtClean="0">
                <a:solidFill>
                  <a:schemeClr val="tx1"/>
                </a:solidFill>
              </a:rPr>
              <a:t>universal </a:t>
            </a:r>
            <a:r>
              <a:rPr lang="en-US" sz="3200" b="1" err="1" smtClean="0">
                <a:solidFill>
                  <a:schemeClr val="tx1"/>
                </a:solidFill>
              </a:rPr>
              <a:t>gaz</a:t>
            </a:r>
            <a:r>
              <a:rPr lang="en-US" sz="3200" b="1" smtClean="0">
                <a:solidFill>
                  <a:schemeClr val="tx1"/>
                </a:solidFill>
              </a:rPr>
              <a:t> turaqlısınıń </a:t>
            </a:r>
            <a:r>
              <a:rPr lang="en-US" sz="3200" b="1" dirty="0" err="1" smtClean="0">
                <a:solidFill>
                  <a:schemeClr val="tx1"/>
                </a:solidFill>
              </a:rPr>
              <a:t>fizikalıq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mánisi</a:t>
            </a:r>
            <a:endParaRPr lang="ru-RU" sz="3200" b="1" dirty="0" smtClean="0">
              <a:solidFill>
                <a:schemeClr val="tx1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500040" y="3790952"/>
            <a:ext cx="8229600" cy="1281122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ru-RU" b="1" dirty="0" smtClean="0"/>
              <a:t>    </a:t>
            </a:r>
            <a:r>
              <a:rPr lang="en-US" sz="2800" b="1" i="1" dirty="0" err="1" smtClean="0"/>
              <a:t>Molyar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gaz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turaqlısı</a:t>
            </a:r>
            <a:r>
              <a:rPr lang="en-US" sz="2800" b="1" i="1" dirty="0" smtClean="0"/>
              <a:t>,</a:t>
            </a:r>
            <a:r>
              <a:rPr lang="ru-RU" sz="2800" b="1" i="1" dirty="0" smtClean="0"/>
              <a:t> </a:t>
            </a:r>
            <a:r>
              <a:rPr lang="en-US" sz="2800" b="1" dirty="0" err="1" smtClean="0"/>
              <a:t>bir</a:t>
            </a:r>
            <a:r>
              <a:rPr lang="en-US" sz="2800" b="1" dirty="0" smtClean="0"/>
              <a:t> mol ideal </a:t>
            </a:r>
            <a:r>
              <a:rPr lang="en-US" sz="2800" b="1" dirty="0" err="1" smtClean="0"/>
              <a:t>gazdı</a:t>
            </a:r>
            <a:r>
              <a:rPr lang="ru-RU" sz="2800" b="1" dirty="0" smtClean="0"/>
              <a:t> </a:t>
            </a:r>
            <a:r>
              <a:rPr lang="ru-RU" sz="2800" b="1" i="1" dirty="0" smtClean="0"/>
              <a:t>1К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ge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izobaralıq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ısıtılǵanda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gazdıń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atqarǵan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jumısına</a:t>
            </a:r>
            <a:r>
              <a:rPr lang="en-US" sz="2800" b="1" dirty="0" smtClean="0"/>
              <a:t> san </a:t>
            </a:r>
            <a:r>
              <a:rPr lang="en-US" sz="2800" b="1" dirty="0" err="1" smtClean="0"/>
              <a:t>jaǵınan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teń</a:t>
            </a:r>
            <a:r>
              <a:rPr lang="en-US" sz="2800" b="1" dirty="0" smtClean="0"/>
              <a:t>.</a:t>
            </a:r>
            <a:r>
              <a:rPr lang="ru-RU" sz="2800" b="1" dirty="0" smtClean="0"/>
              <a:t> </a:t>
            </a:r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500040" y="1890704"/>
          <a:ext cx="3429000" cy="552450"/>
        </p:xfrm>
        <a:graphic>
          <a:graphicData uri="http://schemas.openxmlformats.org/presentationml/2006/ole">
            <p:oleObj spid="_x0000_s108784" name="Формула" r:id="rId4" imgW="1117115" imgH="177723" progId="Equation.3">
              <p:embed/>
            </p:oleObj>
          </a:graphicData>
        </a:graphic>
      </p:graphicFrame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286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11315361"/>
              </p:ext>
            </p:extLst>
          </p:nvPr>
        </p:nvGraphicFramePr>
        <p:xfrm>
          <a:off x="4879193" y="1549092"/>
          <a:ext cx="3910013" cy="1700212"/>
        </p:xfrm>
        <a:graphic>
          <a:graphicData uri="http://schemas.openxmlformats.org/presentationml/2006/ole">
            <p:oleObj spid="_x0000_s108785" name="Формула" r:id="rId5" imgW="1460160" imgH="634680" progId="Equation.3">
              <p:embed/>
            </p:oleObj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4029072" y="1890704"/>
            <a:ext cx="723904" cy="6334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0"/>
          <p:cNvGrpSpPr/>
          <p:nvPr/>
        </p:nvGrpSpPr>
        <p:grpSpPr>
          <a:xfrm>
            <a:off x="1042968" y="5600712"/>
            <a:ext cx="2171712" cy="995368"/>
            <a:chOff x="5567368" y="2931316"/>
            <a:chExt cx="2171712" cy="995368"/>
          </a:xfrm>
        </p:grpSpPr>
        <p:sp>
          <p:nvSpPr>
            <p:cNvPr id="14" name="Скругленный прямоугольник 13"/>
            <p:cNvSpPr/>
            <p:nvPr/>
          </p:nvSpPr>
          <p:spPr>
            <a:xfrm>
              <a:off x="5567368" y="2931316"/>
              <a:ext cx="2171712" cy="99536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10137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740248528"/>
                </p:ext>
              </p:extLst>
            </p:nvPr>
          </p:nvGraphicFramePr>
          <p:xfrm>
            <a:off x="5619775" y="2959879"/>
            <a:ext cx="1811338" cy="938213"/>
          </p:xfrm>
          <a:graphic>
            <a:graphicData uri="http://schemas.openxmlformats.org/presentationml/2006/ole">
              <p:oleObj spid="_x0000_s120405" name="Equation" r:id="rId4" imgW="876240" imgH="457200" progId="">
                <p:embed/>
              </p:oleObj>
            </a:graphicData>
          </a:graphic>
        </p:graphicFrame>
      </p:grpSp>
      <p:sp>
        <p:nvSpPr>
          <p:cNvPr id="4" name="Прямоугольник 3"/>
          <p:cNvSpPr/>
          <p:nvPr/>
        </p:nvSpPr>
        <p:spPr>
          <a:xfrm>
            <a:off x="183332" y="1619240"/>
            <a:ext cx="4207692" cy="2262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i="1" dirty="0" err="1" smtClean="0"/>
              <a:t>Zattıń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salıstırmalı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jıllılıq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sıyımlılıǵı</a:t>
            </a:r>
            <a:r>
              <a:rPr lang="en-US" sz="2400" b="1" i="1" dirty="0" smtClean="0"/>
              <a:t> 1 kg </a:t>
            </a:r>
            <a:r>
              <a:rPr lang="en-US" sz="2400" b="1" dirty="0" err="1" smtClean="0"/>
              <a:t>zattı</a:t>
            </a:r>
            <a:r>
              <a:rPr lang="en-US" sz="2400" b="1" dirty="0" smtClean="0"/>
              <a:t> </a:t>
            </a:r>
            <a:r>
              <a:rPr lang="uz-Cyrl-UZ" sz="2400" b="1" i="1" dirty="0" smtClean="0"/>
              <a:t>1</a:t>
            </a:r>
            <a:r>
              <a:rPr lang="uz-Cyrl-UZ" sz="2400" b="1" i="1" baseline="30000" dirty="0" smtClean="0"/>
              <a:t>0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ısıtıwǵa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sarp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fizikalıq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aytıladı</a:t>
            </a:r>
            <a:r>
              <a:rPr lang="en-US" sz="2400" b="1" dirty="0" smtClean="0"/>
              <a:t>. </a:t>
            </a:r>
          </a:p>
          <a:p>
            <a:pPr algn="ctr"/>
            <a:endParaRPr lang="en-US" sz="2200" b="1" dirty="0"/>
          </a:p>
          <a:p>
            <a:pPr algn="ctr"/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755332" y="1619240"/>
            <a:ext cx="4160092" cy="2262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i="1" dirty="0" err="1" smtClean="0"/>
              <a:t>Molyar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jıllılıq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sıyımlılıǵı</a:t>
            </a:r>
            <a:r>
              <a:rPr lang="en-US" sz="2400" b="1" i="1" dirty="0" smtClean="0"/>
              <a:t> </a:t>
            </a:r>
            <a:r>
              <a:rPr lang="ru-RU" sz="2400" b="1" i="1" dirty="0" smtClean="0"/>
              <a:t>1 </a:t>
            </a:r>
            <a:r>
              <a:rPr lang="en-US" sz="2400" b="1" dirty="0" smtClean="0"/>
              <a:t>mol </a:t>
            </a:r>
            <a:r>
              <a:rPr lang="en-US" sz="2400" b="1" dirty="0" err="1" smtClean="0"/>
              <a:t>zattı</a:t>
            </a:r>
            <a:r>
              <a:rPr lang="ru-RU" sz="2400" b="1" dirty="0" smtClean="0"/>
              <a:t> </a:t>
            </a:r>
            <a:r>
              <a:rPr lang="ru-RU" sz="2400" b="1" i="1" dirty="0" smtClean="0"/>
              <a:t>1</a:t>
            </a:r>
            <a:r>
              <a:rPr lang="ru-RU" sz="2400" b="1" i="1" baseline="30000" dirty="0" smtClean="0"/>
              <a:t>0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ısıtıwǵa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sarp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aytıladı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  <a:endParaRPr lang="en-US" sz="2400" b="1" dirty="0" smtClean="0"/>
          </a:p>
          <a:p>
            <a:pPr algn="ctr"/>
            <a:endParaRPr lang="ru-RU" sz="2200" b="1" dirty="0" smtClean="0"/>
          </a:p>
          <a:p>
            <a:pPr algn="ctr"/>
            <a:endParaRPr lang="ru-RU" dirty="0"/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6" name="Группа 21"/>
          <p:cNvGrpSpPr/>
          <p:nvPr/>
        </p:nvGrpSpPr>
        <p:grpSpPr>
          <a:xfrm>
            <a:off x="861992" y="3971928"/>
            <a:ext cx="2171712" cy="1043485"/>
            <a:chOff x="1404920" y="2928443"/>
            <a:chExt cx="2171712" cy="1043485"/>
          </a:xfrm>
        </p:grpSpPr>
        <p:sp>
          <p:nvSpPr>
            <p:cNvPr id="15" name="Скругленный прямоугольник 14"/>
            <p:cNvSpPr/>
            <p:nvPr/>
          </p:nvSpPr>
          <p:spPr>
            <a:xfrm>
              <a:off x="1404920" y="2976560"/>
              <a:ext cx="2171712" cy="99536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101377" name="Object 1"/>
            <p:cNvGraphicFramePr>
              <a:graphicFrameLocks noChangeAspect="1"/>
            </p:cNvGraphicFramePr>
            <p:nvPr/>
          </p:nvGraphicFramePr>
          <p:xfrm>
            <a:off x="1676384" y="2928443"/>
            <a:ext cx="1538296" cy="1001113"/>
          </p:xfrm>
          <a:graphic>
            <a:graphicData uri="http://schemas.openxmlformats.org/presentationml/2006/ole">
              <p:oleObj spid="_x0000_s120406" name="Equation" r:id="rId5" imgW="596641" imgH="393529" progId="">
                <p:embed/>
              </p:oleObj>
            </a:graphicData>
          </a:graphic>
        </p:graphicFrame>
      </p:grp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7" name="Группа 22"/>
          <p:cNvGrpSpPr/>
          <p:nvPr/>
        </p:nvGrpSpPr>
        <p:grpSpPr>
          <a:xfrm>
            <a:off x="6110296" y="4062416"/>
            <a:ext cx="2171712" cy="995368"/>
            <a:chOff x="1404920" y="5600712"/>
            <a:chExt cx="2171712" cy="995368"/>
          </a:xfrm>
        </p:grpSpPr>
        <p:sp>
          <p:nvSpPr>
            <p:cNvPr id="16" name="Скругленный прямоугольник 15"/>
            <p:cNvSpPr/>
            <p:nvPr/>
          </p:nvSpPr>
          <p:spPr>
            <a:xfrm>
              <a:off x="1404920" y="5600712"/>
              <a:ext cx="2171712" cy="99536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101382" name="Object 6"/>
            <p:cNvGraphicFramePr>
              <a:graphicFrameLocks noChangeAspect="1"/>
            </p:cNvGraphicFramePr>
            <p:nvPr/>
          </p:nvGraphicFramePr>
          <p:xfrm>
            <a:off x="1676384" y="5600712"/>
            <a:ext cx="1719272" cy="982061"/>
          </p:xfrm>
          <a:graphic>
            <a:graphicData uri="http://schemas.openxmlformats.org/presentationml/2006/ole">
              <p:oleObj spid="_x0000_s120407" name="Equation" r:id="rId6" imgW="647419" imgH="393529" progId="">
                <p:embed/>
              </p:oleObj>
            </a:graphicData>
          </a:graphic>
        </p:graphicFrame>
      </p:grpSp>
      <p:grpSp>
        <p:nvGrpSpPr>
          <p:cNvPr id="8" name="Группа 23"/>
          <p:cNvGrpSpPr/>
          <p:nvPr/>
        </p:nvGrpSpPr>
        <p:grpSpPr>
          <a:xfrm>
            <a:off x="5838832" y="5691200"/>
            <a:ext cx="2171712" cy="995368"/>
            <a:chOff x="5567368" y="5600712"/>
            <a:chExt cx="2171712" cy="995368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5567368" y="5600712"/>
              <a:ext cx="2171712" cy="99536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10138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163483029"/>
                </p:ext>
              </p:extLst>
            </p:nvPr>
          </p:nvGraphicFramePr>
          <p:xfrm>
            <a:off x="5578474" y="5691187"/>
            <a:ext cx="2093912" cy="814388"/>
          </p:xfrm>
          <a:graphic>
            <a:graphicData uri="http://schemas.openxmlformats.org/presentationml/2006/ole">
              <p:oleObj spid="_x0000_s120408" name="Equation" r:id="rId7" imgW="1104840" imgH="431640" progId="">
                <p:embed/>
              </p:oleObj>
            </a:graphicData>
          </a:graphic>
        </p:graphicFrame>
      </p:grp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0" y="847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576632" y="4605344"/>
            <a:ext cx="1990736" cy="135732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38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1385" name="Object 9"/>
          <p:cNvGraphicFramePr>
            <a:graphicFrameLocks noChangeAspect="1"/>
          </p:cNvGraphicFramePr>
          <p:nvPr/>
        </p:nvGraphicFramePr>
        <p:xfrm>
          <a:off x="3667120" y="4831564"/>
          <a:ext cx="1865220" cy="814392"/>
        </p:xfrm>
        <a:graphic>
          <a:graphicData uri="http://schemas.openxmlformats.org/presentationml/2006/ole">
            <p:oleObj spid="_x0000_s120409" name="Equation" r:id="rId8" imgW="545863" imgH="241195" progId="">
              <p:embed/>
            </p:oleObj>
          </a:graphicData>
        </a:graphic>
      </p:graphicFrame>
      <p:sp>
        <p:nvSpPr>
          <p:cNvPr id="25" name="Стрелка вниз 24"/>
          <p:cNvSpPr/>
          <p:nvPr/>
        </p:nvSpPr>
        <p:spPr>
          <a:xfrm rot="18020594">
            <a:off x="2780848" y="4623890"/>
            <a:ext cx="771504" cy="904880"/>
          </a:xfrm>
          <a:prstGeom prst="down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низ 25"/>
          <p:cNvSpPr/>
          <p:nvPr/>
        </p:nvSpPr>
        <p:spPr>
          <a:xfrm rot="3052569">
            <a:off x="5595045" y="4647165"/>
            <a:ext cx="771504" cy="904880"/>
          </a:xfrm>
          <a:prstGeom prst="down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52" y="261920"/>
            <a:ext cx="8229600" cy="762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/>
            <a:r>
              <a:rPr lang="en-US" b="1" dirty="0" err="1" smtClean="0">
                <a:solidFill>
                  <a:schemeClr val="tx1"/>
                </a:solidFill>
              </a:rPr>
              <a:t>Jıllılıq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sıyımlılıǵı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endParaRPr lang="ru-RU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40" y="171432"/>
            <a:ext cx="8229600" cy="77151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2800" b="1" smtClean="0">
                <a:solidFill>
                  <a:schemeClr val="tx1"/>
                </a:solidFill>
              </a:rPr>
              <a:t>Turaqlı </a:t>
            </a:r>
            <a:r>
              <a:rPr lang="en-US" sz="2800" b="1" dirty="0" err="1" smtClean="0">
                <a:solidFill>
                  <a:schemeClr val="tx1"/>
                </a:solidFill>
              </a:rPr>
              <a:t>kólemdegi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gazdıń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molyar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jıllılıq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sıyımlılıǵı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endParaRPr lang="ru-RU" sz="2800" dirty="0" smtClean="0">
              <a:solidFill>
                <a:schemeClr val="tx1"/>
              </a:solidFill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319064" y="1166800"/>
            <a:ext cx="8596360" cy="556260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sz="2200" b="1" dirty="0" smtClean="0"/>
              <a:t>  </a:t>
            </a:r>
            <a:r>
              <a:rPr lang="en-US" sz="2200" b="1" dirty="0" smtClean="0"/>
              <a:t>		</a:t>
            </a:r>
            <a:r>
              <a:rPr lang="en-US" sz="2400" b="1" dirty="0" err="1" smtClean="0"/>
              <a:t>Termodinamikanıń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birinshi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nızamınan</a:t>
            </a:r>
            <a:r>
              <a:rPr lang="en-US" sz="2400" b="1" dirty="0" smtClean="0"/>
              <a:t> </a:t>
            </a:r>
            <a:r>
              <a:rPr lang="ru-RU" sz="2200" b="1" dirty="0" smtClean="0"/>
              <a:t>                                 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2400" i="1" dirty="0" smtClean="0"/>
              <a:t>   </a:t>
            </a:r>
            <a:r>
              <a:rPr lang="en-US" sz="2800" i="1" dirty="0" err="1" smtClean="0">
                <a:latin typeface="Times New Roman" pitchFamily="18" charset="0"/>
              </a:rPr>
              <a:t>δA</a:t>
            </a:r>
            <a:r>
              <a:rPr lang="ru-RU" sz="2800" i="1" dirty="0" smtClean="0">
                <a:latin typeface="Times New Roman" pitchFamily="18" charset="0"/>
              </a:rPr>
              <a:t>= </a:t>
            </a:r>
            <a:r>
              <a:rPr lang="en-US" sz="2800" i="1" dirty="0" err="1" smtClean="0">
                <a:latin typeface="Times New Roman" pitchFamily="18" charset="0"/>
              </a:rPr>
              <a:t>pdV</a:t>
            </a:r>
            <a:r>
              <a:rPr lang="ru-RU" sz="2400" i="1" dirty="0" smtClean="0">
                <a:latin typeface="Times New Roman" pitchFamily="18" charset="0"/>
              </a:rPr>
              <a:t>  </a:t>
            </a:r>
            <a:r>
              <a:rPr lang="en-US" sz="2400" b="1" dirty="0" err="1" smtClean="0"/>
              <a:t>hám</a:t>
            </a:r>
            <a:r>
              <a:rPr lang="ru-RU" sz="2400" dirty="0" smtClean="0">
                <a:latin typeface="Times New Roman" pitchFamily="18" charset="0"/>
              </a:rPr>
              <a:t>                    </a:t>
            </a:r>
            <a:r>
              <a:rPr lang="en-US" sz="2400" b="1" dirty="0" err="1" smtClean="0"/>
              <a:t>esapqa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alsaq</a:t>
            </a:r>
            <a:r>
              <a:rPr lang="en-US" sz="2400" b="1" dirty="0" smtClean="0"/>
              <a:t> </a:t>
            </a:r>
            <a:endParaRPr lang="ru-RU" sz="2200" b="1" dirty="0" smtClean="0"/>
          </a:p>
          <a:p>
            <a:pPr eaLnBrk="1" hangingPunct="1">
              <a:buNone/>
            </a:pPr>
            <a:endParaRPr lang="ru-RU" sz="2400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</a:t>
            </a:r>
            <a:r>
              <a:rPr lang="ru-RU" sz="2400" b="1" dirty="0" smtClean="0"/>
              <a:t>1 </a:t>
            </a:r>
            <a:r>
              <a:rPr lang="en-US" sz="2400" b="1" dirty="0" smtClean="0"/>
              <a:t>mol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  <a:r>
              <a:rPr lang="en-US" sz="2400" b="1" dirty="0" smtClean="0"/>
              <a:t>   </a:t>
            </a:r>
            <a:r>
              <a:rPr lang="ru-RU" sz="2400" b="1" dirty="0" smtClean="0"/>
              <a:t>                                  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bolamız</a:t>
            </a:r>
            <a:r>
              <a:rPr lang="en-US" sz="2400" b="1" dirty="0" smtClean="0"/>
              <a:t>. 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sz="2400" i="1" dirty="0" smtClean="0"/>
              <a:t>V</a:t>
            </a:r>
            <a:r>
              <a:rPr lang="ru-RU" sz="2400" i="1" dirty="0" smtClean="0"/>
              <a:t>=</a:t>
            </a:r>
            <a:r>
              <a:rPr lang="en-US" sz="2400" i="1" dirty="0" smtClean="0"/>
              <a:t>const</a:t>
            </a:r>
            <a:r>
              <a:rPr lang="ru-RU" sz="2400" dirty="0" smtClean="0"/>
              <a:t>  </a:t>
            </a:r>
            <a:r>
              <a:rPr lang="en-US" sz="2400" b="1" dirty="0" err="1" smtClean="0"/>
              <a:t>kólem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bolǵanda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nolge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    </a:t>
            </a:r>
            <a:r>
              <a:rPr lang="en-US" sz="2400" i="1" dirty="0" err="1" smtClean="0"/>
              <a:t>δA</a:t>
            </a:r>
            <a:r>
              <a:rPr lang="en-US" sz="2400" i="1" dirty="0" smtClean="0"/>
              <a:t>  </a:t>
            </a:r>
            <a:r>
              <a:rPr lang="ru-RU" sz="2400" i="1" dirty="0" smtClean="0"/>
              <a:t>=</a:t>
            </a:r>
            <a:r>
              <a:rPr lang="en-US" sz="2400" i="1" dirty="0" smtClean="0"/>
              <a:t>  </a:t>
            </a:r>
            <a:r>
              <a:rPr lang="ru-RU" sz="2400" i="1" dirty="0" smtClean="0"/>
              <a:t>0</a:t>
            </a:r>
            <a:endParaRPr lang="ru-RU" sz="2400" dirty="0" smtClean="0"/>
          </a:p>
          <a:p>
            <a:pPr algn="just" eaLnBrk="1" hangingPunct="1">
              <a:buFont typeface="Wingdings" pitchFamily="2" charset="2"/>
              <a:buNone/>
            </a:pPr>
            <a:r>
              <a:rPr lang="ru-RU" sz="2400" b="1" dirty="0" smtClean="0"/>
              <a:t> </a:t>
            </a:r>
            <a:r>
              <a:rPr lang="en-US" sz="2400" b="1" dirty="0" smtClean="0"/>
              <a:t>		</a:t>
            </a:r>
            <a:r>
              <a:rPr lang="en-US" sz="2400" b="1" dirty="0" err="1" smtClean="0"/>
              <a:t>Sırttan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artıwına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sarp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 </a:t>
            </a:r>
            <a:endParaRPr lang="ru-RU" sz="2400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                                                      </a:t>
            </a:r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                                                     </a:t>
            </a:r>
            <a:r>
              <a:rPr lang="en-US" sz="2400" b="1" dirty="0" err="1" smtClean="0"/>
              <a:t>bolǵanı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ru-RU" sz="2200" b="1" dirty="0" smtClean="0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</a:t>
            </a:r>
          </a:p>
        </p:txBody>
      </p:sp>
      <p:sp>
        <p:nvSpPr>
          <p:cNvPr id="9227" name="Rectangle 1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278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81527246"/>
              </p:ext>
            </p:extLst>
          </p:nvPr>
        </p:nvGraphicFramePr>
        <p:xfrm>
          <a:off x="6000760" y="1214422"/>
          <a:ext cx="2430324" cy="450060"/>
        </p:xfrm>
        <a:graphic>
          <a:graphicData uri="http://schemas.openxmlformats.org/presentationml/2006/ole">
            <p:oleObj spid="_x0000_s111321" name="Формула" r:id="rId4" imgW="876300" imgH="203200" progId="Equation.3">
              <p:embed/>
            </p:oleObj>
          </a:graphicData>
        </a:graphic>
      </p:graphicFrame>
      <p:sp>
        <p:nvSpPr>
          <p:cNvPr id="9228" name="Rectangle 2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2788" name="Object 20"/>
          <p:cNvGraphicFramePr>
            <a:graphicFrameLocks noChangeAspect="1"/>
          </p:cNvGraphicFramePr>
          <p:nvPr/>
        </p:nvGraphicFramePr>
        <p:xfrm>
          <a:off x="2643174" y="1500174"/>
          <a:ext cx="1219200" cy="735012"/>
        </p:xfrm>
        <a:graphic>
          <a:graphicData uri="http://schemas.openxmlformats.org/presentationml/2006/ole">
            <p:oleObj spid="_x0000_s111322" name="Формула" r:id="rId5" imgW="647419" imgH="393529" progId="Equation.3">
              <p:embed/>
            </p:oleObj>
          </a:graphicData>
        </a:graphic>
      </p:graphicFrame>
      <p:sp>
        <p:nvSpPr>
          <p:cNvPr id="9229" name="Rectangle 23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279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17738491"/>
              </p:ext>
            </p:extLst>
          </p:nvPr>
        </p:nvGraphicFramePr>
        <p:xfrm>
          <a:off x="2714612" y="2500306"/>
          <a:ext cx="2430324" cy="452438"/>
        </p:xfrm>
        <a:graphic>
          <a:graphicData uri="http://schemas.openxmlformats.org/presentationml/2006/ole">
            <p:oleObj spid="_x0000_s111323" name="Формула" r:id="rId6" imgW="1257300" imgH="241300" progId="Equation.3">
              <p:embed/>
            </p:oleObj>
          </a:graphicData>
        </a:graphic>
      </p:graphicFrame>
      <p:sp>
        <p:nvSpPr>
          <p:cNvPr id="9230" name="Rectangle 25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9231" name="Rectangle 27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2794" name="Object 26"/>
          <p:cNvGraphicFramePr>
            <a:graphicFrameLocks noChangeAspect="1"/>
          </p:cNvGraphicFramePr>
          <p:nvPr/>
        </p:nvGraphicFramePr>
        <p:xfrm>
          <a:off x="771504" y="4786320"/>
          <a:ext cx="3327400" cy="825500"/>
        </p:xfrm>
        <a:graphic>
          <a:graphicData uri="http://schemas.openxmlformats.org/presentationml/2006/ole">
            <p:oleObj spid="_x0000_s111324" name="Формула" r:id="rId7" imgW="1663700" imgH="419100" progId="Equation.3">
              <p:embed/>
            </p:oleObj>
          </a:graphicData>
        </a:graphic>
      </p:graphicFrame>
      <p:sp>
        <p:nvSpPr>
          <p:cNvPr id="9232" name="Rectangle 29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9233" name="Rectangle 3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2798" name="Object 30"/>
          <p:cNvGraphicFramePr>
            <a:graphicFrameLocks noChangeAspect="1"/>
          </p:cNvGraphicFramePr>
          <p:nvPr/>
        </p:nvGraphicFramePr>
        <p:xfrm>
          <a:off x="6291272" y="4786320"/>
          <a:ext cx="1905000" cy="854075"/>
        </p:xfrm>
        <a:graphic>
          <a:graphicData uri="http://schemas.openxmlformats.org/presentationml/2006/ole">
            <p:oleObj spid="_x0000_s111325" name="Формула" r:id="rId8" imgW="875920" imgH="393529" progId="Equation.3">
              <p:embed/>
            </p:oleObj>
          </a:graphicData>
        </a:graphic>
      </p:graphicFrame>
      <p:sp>
        <p:nvSpPr>
          <p:cNvPr id="9234" name="Rectangle 33"/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2800" name="Object 32"/>
          <p:cNvGraphicFramePr>
            <a:graphicFrameLocks noChangeAspect="1"/>
          </p:cNvGraphicFramePr>
          <p:nvPr/>
        </p:nvGraphicFramePr>
        <p:xfrm>
          <a:off x="3200400" y="5562600"/>
          <a:ext cx="1492250" cy="965200"/>
        </p:xfrm>
        <a:graphic>
          <a:graphicData uri="http://schemas.openxmlformats.org/presentationml/2006/ole">
            <p:oleObj spid="_x0000_s111326" name="Формула" r:id="rId9" imgW="596641" imgH="393529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19064" y="142852"/>
            <a:ext cx="8410576" cy="100013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 eaLnBrk="1" hangingPunct="1"/>
            <a:r>
              <a:rPr lang="en-US" sz="3200" b="1" dirty="0" err="1" smtClean="0">
                <a:solidFill>
                  <a:schemeClr val="tx1"/>
                </a:solidFill>
              </a:rPr>
              <a:t>Basım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turaqlı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bolǵandaǵı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gazdıń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molyar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jıllılıq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sıyımlılıǵı</a:t>
            </a:r>
            <a:endParaRPr lang="ru-RU" sz="3200" dirty="0" smtClean="0">
              <a:solidFill>
                <a:schemeClr val="tx1"/>
              </a:solidFill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84"/>
            <a:ext cx="8229600" cy="5486416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40000" lnSpcReduction="20000"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sz="2000" b="1" i="1" dirty="0" smtClean="0">
                <a:latin typeface="Times New Roman" pitchFamily="18" charset="0"/>
              </a:rPr>
              <a:t>  </a:t>
            </a:r>
            <a:endParaRPr lang="en-US" sz="2000" b="1" i="1" dirty="0" smtClean="0">
              <a:latin typeface="Times New Roman" pitchFamily="18" charset="0"/>
            </a:endParaRPr>
          </a:p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6000" b="1" i="1" dirty="0" smtClean="0"/>
              <a:t>P </a:t>
            </a:r>
            <a:r>
              <a:rPr lang="ru-RU" sz="6000" b="1" i="1" dirty="0" smtClean="0"/>
              <a:t>=</a:t>
            </a:r>
            <a:r>
              <a:rPr lang="en-US" sz="6000" b="1" i="1" dirty="0" smtClean="0"/>
              <a:t> const</a:t>
            </a:r>
            <a:r>
              <a:rPr lang="ru-RU" sz="6000" b="1" i="1" dirty="0" smtClean="0"/>
              <a:t> </a:t>
            </a:r>
            <a:r>
              <a:rPr lang="en-US" sz="6000" b="1" dirty="0" err="1" smtClean="0"/>
              <a:t>basım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turaqlı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bolǵanda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gazdı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ısıtamız</a:t>
            </a:r>
            <a:r>
              <a:rPr lang="ru-RU" sz="6000" dirty="0" smtClean="0"/>
              <a:t>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sz="44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sz="4400" b="1" dirty="0" smtClean="0"/>
              <a:t>   </a:t>
            </a:r>
            <a:endParaRPr lang="en-US" sz="4400" b="1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4400" b="1" dirty="0" smtClean="0"/>
              <a:t>   </a:t>
            </a:r>
          </a:p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6000" b="1" dirty="0" smtClean="0"/>
              <a:t>Mendeleev – </a:t>
            </a:r>
            <a:r>
              <a:rPr lang="en-US" sz="6000" b="1" dirty="0" err="1" smtClean="0"/>
              <a:t>Klayperon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teńlemesin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differenciallasaq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tómendegige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iye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bolamız</a:t>
            </a:r>
            <a:endParaRPr lang="en-US" sz="6000" b="1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4400" b="1" dirty="0" smtClean="0"/>
              <a:t> </a:t>
            </a:r>
            <a:endParaRPr lang="ru-RU" sz="4400" b="1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sz="44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sz="44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sz="4400" dirty="0" smtClean="0"/>
              <a:t>                                             </a:t>
            </a:r>
            <a:r>
              <a:rPr lang="ru-RU" sz="6000" dirty="0" smtClean="0"/>
              <a:t> </a:t>
            </a:r>
            <a:r>
              <a:rPr lang="ru-RU" sz="6000" b="1" dirty="0" smtClean="0"/>
              <a:t>- </a:t>
            </a:r>
            <a:r>
              <a:rPr lang="en-US" sz="6000" b="1" dirty="0" smtClean="0"/>
              <a:t>Mayer </a:t>
            </a:r>
            <a:r>
              <a:rPr lang="en-US" sz="6000" b="1" dirty="0" err="1" smtClean="0"/>
              <a:t>teńlemesi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dep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ataladı</a:t>
            </a:r>
            <a:r>
              <a:rPr lang="en-US" sz="6000" b="1" dirty="0" smtClean="0"/>
              <a:t>.</a:t>
            </a:r>
            <a:endParaRPr lang="ru-RU" sz="6000" b="1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sz="44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sz="44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sz="4400" b="1" dirty="0" smtClean="0"/>
              <a:t>  </a:t>
            </a:r>
          </a:p>
          <a:p>
            <a:pPr algn="ctr">
              <a:lnSpc>
                <a:spcPct val="80000"/>
              </a:lnSpc>
              <a:buNone/>
            </a:pPr>
            <a:r>
              <a:rPr lang="en-US" sz="6000" b="1" dirty="0" err="1" smtClean="0"/>
              <a:t>Termodinamikalıq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proceslerdi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úyreniwde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tómendegi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shama</a:t>
            </a:r>
            <a:r>
              <a:rPr lang="ru-RU" sz="6000" b="1" dirty="0" smtClean="0"/>
              <a:t> </a:t>
            </a:r>
            <a:r>
              <a:rPr lang="en-US" sz="6000" b="1" dirty="0" err="1" smtClean="0"/>
              <a:t>júda</a:t>
            </a:r>
            <a:r>
              <a:rPr lang="en-US" sz="6000" b="1" dirty="0" smtClean="0"/>
              <a:t>  </a:t>
            </a:r>
            <a:r>
              <a:rPr lang="en-US" sz="6000" b="1" dirty="0" err="1" smtClean="0"/>
              <a:t>áhmiyetke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iye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boladı</a:t>
            </a:r>
            <a:r>
              <a:rPr lang="en-US" sz="6000" b="1" dirty="0" smtClean="0"/>
              <a:t> </a:t>
            </a:r>
            <a:endParaRPr lang="ru-RU" sz="6000" b="1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sz="44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sz="44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ru-RU" sz="44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ru-RU" sz="4400" b="1" dirty="0" smtClean="0"/>
              <a:t>  </a:t>
            </a:r>
            <a:r>
              <a:rPr lang="en-US" sz="6000" b="1" dirty="0" err="1" smtClean="0"/>
              <a:t>hám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ol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Puasson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koefficienti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dep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ataladı</a:t>
            </a:r>
            <a:r>
              <a:rPr lang="en-US" sz="6000" b="1" dirty="0" smtClean="0"/>
              <a:t>.  </a:t>
            </a:r>
            <a:endParaRPr lang="ru-RU" sz="6000" b="1" dirty="0" smtClean="0"/>
          </a:p>
        </p:txBody>
      </p:sp>
      <p:sp>
        <p:nvSpPr>
          <p:cNvPr id="102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1981200" y="1600200"/>
          <a:ext cx="4343400" cy="723900"/>
        </p:xfrm>
        <a:graphic>
          <a:graphicData uri="http://schemas.openxmlformats.org/presentationml/2006/ole">
            <p:oleObj spid="_x0000_s112224" name="Формула" r:id="rId4" imgW="2425700" imgH="406400" progId="Equation.3">
              <p:embed/>
            </p:oleObj>
          </a:graphicData>
        </a:graphic>
      </p:graphicFrame>
      <p:sp>
        <p:nvSpPr>
          <p:cNvPr id="1025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37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63483861"/>
              </p:ext>
            </p:extLst>
          </p:nvPr>
        </p:nvGraphicFramePr>
        <p:xfrm>
          <a:off x="2051664" y="2888928"/>
          <a:ext cx="5713412" cy="747712"/>
        </p:xfrm>
        <a:graphic>
          <a:graphicData uri="http://schemas.openxmlformats.org/presentationml/2006/ole">
            <p:oleObj spid="_x0000_s112225" name="Формула" r:id="rId5" imgW="3035160" imgH="419040" progId="Equation.3">
              <p:embed/>
            </p:oleObj>
          </a:graphicData>
        </a:graphic>
      </p:graphicFrame>
      <p:sp>
        <p:nvSpPr>
          <p:cNvPr id="10251" name="Rectangle 9"/>
          <p:cNvSpPr>
            <a:spLocks noChangeArrowheads="1"/>
          </p:cNvSpPr>
          <p:nvPr/>
        </p:nvSpPr>
        <p:spPr bwMode="auto">
          <a:xfrm>
            <a:off x="0" y="3429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38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22033038"/>
              </p:ext>
            </p:extLst>
          </p:nvPr>
        </p:nvGraphicFramePr>
        <p:xfrm>
          <a:off x="1000100" y="3714752"/>
          <a:ext cx="1752600" cy="450060"/>
        </p:xfrm>
        <a:graphic>
          <a:graphicData uri="http://schemas.openxmlformats.org/presentationml/2006/ole">
            <p:oleObj spid="_x0000_s112226" name="Формула" r:id="rId6" imgW="799753" imgH="241195" progId="Equation.3">
              <p:embed/>
            </p:oleObj>
          </a:graphicData>
        </a:graphic>
      </p:graphicFrame>
      <p:sp>
        <p:nvSpPr>
          <p:cNvPr id="1025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38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64944934"/>
              </p:ext>
            </p:extLst>
          </p:nvPr>
        </p:nvGraphicFramePr>
        <p:xfrm>
          <a:off x="2571736" y="4071942"/>
          <a:ext cx="3690492" cy="747713"/>
        </p:xfrm>
        <a:graphic>
          <a:graphicData uri="http://schemas.openxmlformats.org/presentationml/2006/ole">
            <p:oleObj spid="_x0000_s112227" name="Формула" r:id="rId7" imgW="1409700" imgH="419100" progId="Equation.3">
              <p:embed/>
            </p:oleObj>
          </a:graphicData>
        </a:graphic>
      </p:graphicFrame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3804" name="Object 12"/>
          <p:cNvGraphicFramePr>
            <a:graphicFrameLocks noChangeAspect="1"/>
          </p:cNvGraphicFramePr>
          <p:nvPr/>
        </p:nvGraphicFramePr>
        <p:xfrm>
          <a:off x="3786182" y="5429264"/>
          <a:ext cx="1631950" cy="812800"/>
        </p:xfrm>
        <a:graphic>
          <a:graphicData uri="http://schemas.openxmlformats.org/presentationml/2006/ole">
            <p:oleObj spid="_x0000_s112228" name="Формула" r:id="rId8" imgW="91440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52" y="171432"/>
            <a:ext cx="8229600" cy="80484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3200" b="1" dirty="0" err="1" smtClean="0">
                <a:solidFill>
                  <a:schemeClr val="tx1"/>
                </a:solidFill>
              </a:rPr>
              <a:t>Izoxoralıq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proces</a:t>
            </a:r>
            <a:r>
              <a:rPr lang="en-US" sz="3200" b="1" dirty="0" smtClean="0">
                <a:solidFill>
                  <a:schemeClr val="tx1"/>
                </a:solidFill>
              </a:rPr>
              <a:t>. </a:t>
            </a:r>
            <a:r>
              <a:rPr lang="ru-RU" sz="3200" b="1" dirty="0" smtClean="0">
                <a:solidFill>
                  <a:schemeClr val="tx1"/>
                </a:solidFill>
              </a:rPr>
              <a:t>  </a:t>
            </a:r>
            <a:r>
              <a:rPr lang="en-US" sz="3200" b="1" dirty="0" smtClean="0">
                <a:solidFill>
                  <a:schemeClr val="tx1"/>
                </a:solidFill>
              </a:rPr>
              <a:t>V=const</a:t>
            </a:r>
            <a:r>
              <a:rPr lang="ru-RU" sz="3200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5846" name="Picture 6" descr="196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8576" y="1166800"/>
            <a:ext cx="3733800" cy="3214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845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031928" y="985832"/>
            <a:ext cx="5112072" cy="4371994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ru-RU" sz="2800" dirty="0" smtClean="0"/>
              <a:t>     </a:t>
            </a:r>
            <a:r>
              <a:rPr lang="en-US" sz="5100" b="1" dirty="0" err="1" smtClean="0"/>
              <a:t>Izoxoralıq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proceste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gaz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sırtqı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deneler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ústinen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jumıs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atqarmaydı</a:t>
            </a:r>
            <a:endParaRPr lang="en-US" sz="5100" b="1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4400" b="1" i="1" dirty="0" smtClean="0"/>
              <a:t>A </a:t>
            </a:r>
            <a:r>
              <a:rPr lang="ru-RU" sz="4400" b="1" i="1" dirty="0" smtClean="0"/>
              <a:t>= </a:t>
            </a:r>
            <a:r>
              <a:rPr lang="en-US" sz="4400" b="1" i="1" dirty="0" err="1" smtClean="0"/>
              <a:t>pdV</a:t>
            </a:r>
            <a:r>
              <a:rPr lang="en-US" sz="4400" b="1" i="1" dirty="0" smtClean="0"/>
              <a:t> </a:t>
            </a:r>
            <a:r>
              <a:rPr lang="ru-RU" sz="4400" b="1" i="1" dirty="0" smtClean="0"/>
              <a:t>=</a:t>
            </a:r>
            <a:r>
              <a:rPr lang="en-US" sz="4400" b="1" i="1" dirty="0" smtClean="0"/>
              <a:t> </a:t>
            </a:r>
            <a:r>
              <a:rPr lang="ru-RU" sz="4400" b="1" i="1" dirty="0" smtClean="0"/>
              <a:t>0  </a:t>
            </a:r>
            <a:endParaRPr lang="en-US" sz="4400" b="1" i="1" dirty="0" smtClean="0"/>
          </a:p>
          <a:p>
            <a:pPr algn="ctr">
              <a:buNone/>
            </a:pPr>
            <a:r>
              <a:rPr lang="en-US" sz="4400" b="1" dirty="0" smtClean="0"/>
              <a:t>     </a:t>
            </a:r>
            <a:r>
              <a:rPr lang="en-US" sz="5100" b="1" dirty="0" err="1" smtClean="0"/>
              <a:t>hám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gazge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berilgen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jıllılıq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muǵdarı</a:t>
            </a:r>
            <a:r>
              <a:rPr lang="en-US" sz="5100" b="1" dirty="0" smtClean="0"/>
              <a:t> </a:t>
            </a:r>
          </a:p>
          <a:p>
            <a:pPr algn="ctr">
              <a:buNone/>
            </a:pPr>
            <a:r>
              <a:rPr lang="en-US" sz="5100" b="1" dirty="0" err="1" smtClean="0"/>
              <a:t>ishki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energiyanı</a:t>
            </a:r>
            <a:r>
              <a:rPr lang="en-US" sz="5100" b="1" dirty="0" err="1" smtClean="0">
                <a:solidFill>
                  <a:schemeClr val="tx1"/>
                </a:solidFill>
                <a:ea typeface="+mj-ea"/>
                <a:cs typeface="+mj-cs"/>
              </a:rPr>
              <a:t>ń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artıwına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sarp</a:t>
            </a:r>
            <a:r>
              <a:rPr lang="en-US" sz="5100" b="1" dirty="0" smtClean="0"/>
              <a:t> </a:t>
            </a:r>
            <a:r>
              <a:rPr lang="en-US" sz="5100" b="1" dirty="0" err="1" smtClean="0"/>
              <a:t>boladı</a:t>
            </a:r>
            <a:r>
              <a:rPr lang="en-US" sz="5100" b="1" dirty="0" smtClean="0"/>
              <a:t>. </a:t>
            </a:r>
          </a:p>
          <a:p>
            <a:pPr eaLnBrk="1" hangingPunct="1">
              <a:buFont typeface="Wingdings" pitchFamily="2" charset="2"/>
              <a:buNone/>
            </a:pPr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800" dirty="0" smtClean="0"/>
              <a:t>     </a:t>
            </a:r>
            <a:endParaRPr lang="en-US" sz="28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3400" b="1" dirty="0" smtClean="0"/>
              <a:t>    </a:t>
            </a:r>
            <a:r>
              <a:rPr lang="en-US" sz="4400" b="1" dirty="0" smtClean="0"/>
              <a:t>sol </a:t>
            </a:r>
            <a:r>
              <a:rPr lang="en-US" sz="4400" b="1" dirty="0" err="1" smtClean="0"/>
              <a:t>sebepli</a:t>
            </a:r>
            <a:r>
              <a:rPr lang="en-US" sz="3400" b="1" dirty="0" smtClean="0"/>
              <a:t>,</a:t>
            </a:r>
            <a:endParaRPr lang="en-US" sz="2400" b="1" dirty="0"/>
          </a:p>
          <a:p>
            <a:pPr eaLnBrk="1" hangingPunct="1">
              <a:buFont typeface="Wingdings" pitchFamily="2" charset="2"/>
              <a:buNone/>
            </a:pPr>
            <a:endParaRPr lang="en-US" sz="2400" b="1" dirty="0" smtClean="0"/>
          </a:p>
          <a:p>
            <a:pPr eaLnBrk="1" hangingPunct="1">
              <a:buFont typeface="Wingdings" pitchFamily="2" charset="2"/>
              <a:buNone/>
            </a:pPr>
            <a:endParaRPr lang="en-US" sz="2400" b="1" dirty="0"/>
          </a:p>
          <a:p>
            <a:pPr eaLnBrk="1" hangingPunct="1">
              <a:buFont typeface="Wingdings" pitchFamily="2" charset="2"/>
              <a:buNone/>
            </a:pPr>
            <a:endParaRPr lang="en-US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b="1" dirty="0" smtClean="0"/>
              <a:t>      </a:t>
            </a:r>
            <a:r>
              <a:rPr lang="en-US" sz="4400" b="1" dirty="0" err="1" smtClean="0"/>
              <a:t>qálegen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gaz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massası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ushın</a:t>
            </a:r>
            <a:r>
              <a:rPr lang="ru-RU" sz="4400" b="1" dirty="0" smtClean="0"/>
              <a:t>        </a:t>
            </a:r>
          </a:p>
          <a:p>
            <a:pPr eaLnBrk="1" hangingPunct="1">
              <a:buFont typeface="Wingdings" pitchFamily="2" charset="2"/>
              <a:buNone/>
            </a:pPr>
            <a:endParaRPr lang="ru-RU" sz="2800" dirty="0" smtClean="0"/>
          </a:p>
          <a:p>
            <a:pPr eaLnBrk="1" hangingPunct="1">
              <a:buFont typeface="Wingdings" pitchFamily="2" charset="2"/>
              <a:buNone/>
            </a:pPr>
            <a:endParaRPr lang="ru-RU" sz="2800" dirty="0" smtClean="0"/>
          </a:p>
          <a:p>
            <a:pPr eaLnBrk="1" hangingPunct="1">
              <a:buFont typeface="Wingdings" pitchFamily="2" charset="2"/>
              <a:buNone/>
            </a:pPr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sz="2400" b="1" dirty="0" smtClean="0"/>
              <a:t>     </a:t>
            </a:r>
          </a:p>
          <a:p>
            <a:pPr eaLnBrk="1" hangingPunct="1">
              <a:buFont typeface="Wingdings" pitchFamily="2" charset="2"/>
              <a:buNone/>
            </a:pPr>
            <a:endParaRPr lang="ru-RU" sz="2400" b="1" dirty="0" smtClean="0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58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15494929"/>
              </p:ext>
            </p:extLst>
          </p:nvPr>
        </p:nvGraphicFramePr>
        <p:xfrm>
          <a:off x="5715008" y="2571744"/>
          <a:ext cx="2700360" cy="540071"/>
        </p:xfrm>
        <a:graphic>
          <a:graphicData uri="http://schemas.openxmlformats.org/presentationml/2006/ole">
            <p:oleObj spid="_x0000_s113005" name="Формула" r:id="rId5" imgW="583920" imgH="203040" progId="Equation.3">
              <p:embed/>
            </p:oleObj>
          </a:graphicData>
        </a:graphic>
      </p:graphicFrame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0" y="32861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1127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58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64093863"/>
              </p:ext>
            </p:extLst>
          </p:nvPr>
        </p:nvGraphicFramePr>
        <p:xfrm>
          <a:off x="5715008" y="3214686"/>
          <a:ext cx="2430324" cy="630083"/>
        </p:xfrm>
        <a:graphic>
          <a:graphicData uri="http://schemas.openxmlformats.org/presentationml/2006/ole">
            <p:oleObj spid="_x0000_s113006" name="Формула" r:id="rId6" imgW="825480" imgH="241200" progId="Equation.3">
              <p:embed/>
            </p:oleObj>
          </a:graphicData>
        </a:graphic>
      </p:graphicFrame>
      <p:sp>
        <p:nvSpPr>
          <p:cNvPr id="11275" name="Rectangle 14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585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03105854"/>
              </p:ext>
            </p:extLst>
          </p:nvPr>
        </p:nvGraphicFramePr>
        <p:xfrm>
          <a:off x="5572132" y="4214818"/>
          <a:ext cx="2790372" cy="990132"/>
        </p:xfrm>
        <a:graphic>
          <a:graphicData uri="http://schemas.openxmlformats.org/presentationml/2006/ole">
            <p:oleObj spid="_x0000_s113007" name="Формула" r:id="rId7" imgW="888840" imgH="419040" progId="Equation.3">
              <p:embed/>
            </p:oleObj>
          </a:graphicData>
        </a:graphic>
      </p:graphicFrame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5357826"/>
            <a:ext cx="9144000" cy="130967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Izoxoralıq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ısıtıwda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gaz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jıllılıqtı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jutadı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(</a:t>
            </a:r>
            <a:r>
              <a:rPr kumimoji="0" lang="ru-RU" sz="3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Q &gt; 0)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hám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onıń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ishki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energiyası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asadı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. </a:t>
            </a: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Gazdı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suwıtıwda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jıllılıq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sırtqı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denelerge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uzatıladı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ru-RU" sz="3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Q &lt; 0</a:t>
            </a: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)</a:t>
            </a:r>
            <a:r>
              <a:rPr kumimoji="0" lang="ru-RU" sz="3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;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Gazdıń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ishki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energiyası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kemeyedi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. </a:t>
            </a:r>
            <a:endParaRPr kumimoji="0" lang="ru-RU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>
          <a:xfrm>
            <a:off x="409552" y="171432"/>
            <a:ext cx="8229600" cy="47148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sz="4000" b="1" dirty="0" err="1" smtClean="0">
                <a:solidFill>
                  <a:schemeClr val="tx1"/>
                </a:solidFill>
              </a:rPr>
              <a:t>Izobaralıq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proces</a:t>
            </a:r>
            <a:r>
              <a:rPr lang="en-US" sz="4000" b="1" dirty="0" smtClean="0">
                <a:solidFill>
                  <a:schemeClr val="tx1"/>
                </a:solidFill>
              </a:rPr>
              <a:t>. </a:t>
            </a:r>
            <a:r>
              <a:rPr lang="ru-RU" sz="4000" dirty="0" smtClean="0">
                <a:solidFill>
                  <a:schemeClr val="tx1"/>
                </a:solidFill>
              </a:rPr>
              <a:t>  </a:t>
            </a:r>
            <a:r>
              <a:rPr lang="en-US" sz="4000" b="1" dirty="0" smtClean="0">
                <a:solidFill>
                  <a:schemeClr val="tx1"/>
                </a:solidFill>
              </a:rPr>
              <a:t>P</a:t>
            </a:r>
            <a:r>
              <a:rPr lang="ru-RU" sz="4000" b="1" dirty="0" smtClean="0">
                <a:solidFill>
                  <a:schemeClr val="tx1"/>
                </a:solidFill>
              </a:rPr>
              <a:t>=</a:t>
            </a:r>
            <a:r>
              <a:rPr lang="en-US" sz="4000" b="1" dirty="0" smtClean="0">
                <a:solidFill>
                  <a:schemeClr val="tx1"/>
                </a:solidFill>
              </a:rPr>
              <a:t>const</a:t>
            </a:r>
            <a:endParaRPr lang="ru-RU" sz="4000" b="1" dirty="0" smtClean="0">
              <a:solidFill>
                <a:schemeClr val="tx1"/>
              </a:solidFill>
            </a:endParaRPr>
          </a:p>
        </p:txBody>
      </p:sp>
      <p:pic>
        <p:nvPicPr>
          <p:cNvPr id="40967" name="Picture 7" descr="1961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8600" y="1219200"/>
            <a:ext cx="3962400" cy="342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966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211952" y="642918"/>
            <a:ext cx="4779648" cy="6215082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en-US" sz="2200" b="1" dirty="0" err="1" smtClean="0"/>
              <a:t>Izobaralıq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proceste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kólem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ózgergende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gazdıń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atqarǵan</a:t>
            </a:r>
            <a:r>
              <a:rPr lang="en-US" sz="2200" b="1" dirty="0" smtClean="0"/>
              <a:t>                       </a:t>
            </a:r>
            <a:r>
              <a:rPr lang="ru-RU" sz="2200" b="1" dirty="0" smtClean="0"/>
              <a:t> </a:t>
            </a:r>
            <a:r>
              <a:rPr lang="en-US" sz="2200" b="1" dirty="0" smtClean="0"/>
              <a:t>    </a:t>
            </a:r>
            <a:r>
              <a:rPr lang="en-US" sz="2200" b="1" dirty="0" err="1" smtClean="0"/>
              <a:t>jumısı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tómendegige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boladı</a:t>
            </a:r>
            <a:r>
              <a:rPr lang="en-US" sz="2200" b="1" dirty="0" smtClean="0"/>
              <a:t>. </a:t>
            </a:r>
            <a:endParaRPr lang="ru-RU" sz="2400" dirty="0" smtClean="0"/>
          </a:p>
          <a:p>
            <a:pPr eaLnBrk="1" hangingPunct="1">
              <a:buFont typeface="Wingdings" pitchFamily="2" charset="2"/>
              <a:buNone/>
            </a:pPr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  </a:t>
            </a:r>
            <a:endParaRPr lang="en-US" sz="24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2400" b="1" dirty="0" smtClean="0"/>
              <a:t>	</a:t>
            </a:r>
            <a:r>
              <a:rPr lang="en-US" sz="2200" b="1" dirty="0" err="1" smtClean="0"/>
              <a:t>Atqarılǵan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jumıs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shtrixlanǵan</a:t>
            </a:r>
            <a:r>
              <a:rPr lang="ru-RU" sz="2200" b="1" dirty="0" smtClean="0"/>
              <a:t> </a:t>
            </a:r>
            <a:r>
              <a:rPr lang="en-US" sz="2200" b="1" dirty="0" err="1" smtClean="0"/>
              <a:t>tórtmúyeshlik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maydanı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menen</a:t>
            </a:r>
            <a:r>
              <a:rPr lang="ru-RU" sz="2200" b="1" dirty="0" smtClean="0"/>
              <a:t> </a:t>
            </a:r>
            <a:r>
              <a:rPr lang="en-US" sz="2200" b="1" dirty="0" err="1" smtClean="0"/>
              <a:t>anıqlanadı</a:t>
            </a:r>
            <a:r>
              <a:rPr lang="en-US" sz="2200" b="1" dirty="0" smtClean="0"/>
              <a:t>. Mendeleev – </a:t>
            </a:r>
            <a:r>
              <a:rPr lang="en-US" sz="2200" b="1" dirty="0" err="1" smtClean="0"/>
              <a:t>Klayperon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teńlemesinen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paydalanıp</a:t>
            </a:r>
            <a:r>
              <a:rPr lang="en-US" sz="2200" b="1" dirty="0" smtClean="0"/>
              <a:t> </a:t>
            </a:r>
            <a:endParaRPr lang="ru-RU" sz="22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400" b="1" dirty="0" smtClean="0"/>
              <a:t>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2200" b="1" dirty="0" smtClean="0"/>
              <a:t>   </a:t>
            </a:r>
            <a:endParaRPr lang="en-US" sz="22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200" b="1" dirty="0" smtClean="0"/>
              <a:t> </a:t>
            </a:r>
            <a:r>
              <a:rPr lang="en-US" sz="2200" b="1" dirty="0" err="1" smtClean="0"/>
              <a:t>tómendegige</a:t>
            </a:r>
            <a:r>
              <a:rPr lang="en-US" sz="2200" b="1" dirty="0" smtClean="0"/>
              <a:t>  </a:t>
            </a:r>
            <a:r>
              <a:rPr lang="en-US" sz="2200" b="1" dirty="0" err="1" smtClean="0"/>
              <a:t>iye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bolamız</a:t>
            </a:r>
            <a:r>
              <a:rPr lang="en-US" sz="2200" b="1" dirty="0" smtClean="0"/>
              <a:t> </a:t>
            </a:r>
            <a:r>
              <a:rPr lang="ru-RU" sz="2200" b="1" dirty="0" smtClean="0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       </a:t>
            </a:r>
            <a:r>
              <a:rPr lang="ru-RU" sz="2400" b="1" dirty="0" smtClean="0"/>
              <a:t> </a:t>
            </a:r>
            <a:endParaRPr lang="ru-RU" sz="2400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200" b="1" dirty="0" smtClean="0"/>
              <a:t>    </a:t>
            </a:r>
            <a:r>
              <a:rPr lang="en-US" sz="2200" b="1" dirty="0" err="1" smtClean="0"/>
              <a:t>bul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jerden</a:t>
            </a:r>
            <a:r>
              <a:rPr lang="en-US" sz="2200" b="1" dirty="0" smtClean="0"/>
              <a:t> </a:t>
            </a:r>
            <a:r>
              <a:rPr lang="ru-RU" sz="2200" b="1" dirty="0" smtClean="0"/>
              <a:t> 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0" y="3124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5214942" y="1643050"/>
          <a:ext cx="2719384" cy="902415"/>
        </p:xfrm>
        <a:graphic>
          <a:graphicData uri="http://schemas.openxmlformats.org/presentationml/2006/ole">
            <p:oleObj spid="_x0000_s114142" name="Формула" r:id="rId5" imgW="1459866" imgH="482391" progId="Equation.3">
              <p:embed/>
            </p:oleObj>
          </a:graphicData>
        </a:graphic>
      </p:graphicFrame>
      <p:sp>
        <p:nvSpPr>
          <p:cNvPr id="12298" name="Rectangle 11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09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66883141"/>
              </p:ext>
            </p:extLst>
          </p:nvPr>
        </p:nvGraphicFramePr>
        <p:xfrm>
          <a:off x="5857884" y="3786190"/>
          <a:ext cx="1524000" cy="827088"/>
        </p:xfrm>
        <a:graphic>
          <a:graphicData uri="http://schemas.openxmlformats.org/presentationml/2006/ole">
            <p:oleObj spid="_x0000_s114143" name="Формула" r:id="rId6" imgW="774364" imgH="418918" progId="Equation.3">
              <p:embed/>
            </p:oleObj>
          </a:graphicData>
        </a:graphic>
      </p:graphicFrame>
      <p:sp>
        <p:nvSpPr>
          <p:cNvPr id="12299" name="Rectangle 13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097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05007482"/>
              </p:ext>
            </p:extLst>
          </p:nvPr>
        </p:nvGraphicFramePr>
        <p:xfrm>
          <a:off x="5832168" y="5139228"/>
          <a:ext cx="2789238" cy="742950"/>
        </p:xfrm>
        <a:graphic>
          <a:graphicData uri="http://schemas.openxmlformats.org/presentationml/2006/ole">
            <p:oleObj spid="_x0000_s114144" name="Формула" r:id="rId7" imgW="1574800" imgH="419100" progId="Equation.3">
              <p:embed/>
            </p:oleObj>
          </a:graphicData>
        </a:graphic>
      </p:graphicFrame>
      <p:sp>
        <p:nvSpPr>
          <p:cNvPr id="12300" name="Rectangle 15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0974" name="Object 14"/>
          <p:cNvGraphicFramePr>
            <a:graphicFrameLocks noChangeAspect="1"/>
          </p:cNvGraphicFramePr>
          <p:nvPr/>
        </p:nvGraphicFramePr>
        <p:xfrm>
          <a:off x="5715000" y="5943600"/>
          <a:ext cx="1905000" cy="755650"/>
        </p:xfrm>
        <a:graphic>
          <a:graphicData uri="http://schemas.openxmlformats.org/presentationml/2006/ole">
            <p:oleObj spid="_x0000_s114145" name="Формула" r:id="rId8" imgW="1054100" imgH="419100" progId="Equation.3">
              <p:embed/>
            </p:oleObj>
          </a:graphicData>
        </a:graphic>
      </p:graphicFrame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0" y="4643446"/>
            <a:ext cx="4214810" cy="221455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Izobaralıq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keńeyiwde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ru-RU" sz="2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Q &gt; 0</a:t>
            </a:r>
            <a:r>
              <a:rPr kumimoji="0" lang="ru-RU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–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gaz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jıllılıqtı</a:t>
            </a:r>
            <a:r>
              <a:rPr kumimoji="0" lang="en-US" sz="2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ru-RU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jutadı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hám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oń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jumıs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atqaradı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. </a:t>
            </a:r>
            <a:endParaRPr kumimoji="0" lang="ru-RU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Izobaralıq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qısıwda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ru-RU" sz="2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Q &lt; 0</a:t>
            </a:r>
            <a:r>
              <a:rPr kumimoji="0" lang="ru-RU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–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jıllılıq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sırtqı</a:t>
            </a:r>
            <a:r>
              <a:rPr kumimoji="0" lang="ru-RU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denelerge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uzatıladı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.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Bul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halda</a:t>
            </a:r>
            <a:r>
              <a:rPr kumimoji="0" lang="ru-RU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ru-RU" sz="2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A &lt; 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409552" y="171432"/>
            <a:ext cx="8229600" cy="685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3600" b="1" dirty="0" err="1" smtClean="0">
                <a:solidFill>
                  <a:schemeClr val="tx1"/>
                </a:solidFill>
              </a:rPr>
              <a:t>Izotermalıq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proces</a:t>
            </a:r>
            <a:r>
              <a:rPr lang="en-US" sz="3600" b="1" dirty="0" smtClean="0">
                <a:solidFill>
                  <a:schemeClr val="tx1"/>
                </a:solidFill>
              </a:rPr>
              <a:t>. </a:t>
            </a:r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smtClean="0">
                <a:solidFill>
                  <a:schemeClr val="tx1"/>
                </a:solidFill>
              </a:rPr>
              <a:t>T=const</a:t>
            </a:r>
            <a:endParaRPr lang="ru-RU" sz="3600" b="1" dirty="0" smtClean="0">
              <a:solidFill>
                <a:schemeClr val="tx1"/>
              </a:solidFill>
            </a:endParaRPr>
          </a:p>
        </p:txBody>
      </p:sp>
      <p:pic>
        <p:nvPicPr>
          <p:cNvPr id="37895" name="Picture 7" descr="196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52400" y="990600"/>
            <a:ext cx="4038600" cy="3325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89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038600" y="914400"/>
            <a:ext cx="4953000" cy="579120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ru-RU" sz="2400" dirty="0" smtClean="0"/>
              <a:t>   </a:t>
            </a:r>
            <a:r>
              <a:rPr lang="ru-RU" sz="2000" dirty="0" smtClean="0"/>
              <a:t>  </a:t>
            </a:r>
            <a:r>
              <a:rPr lang="en-US" sz="2000" b="1" dirty="0" err="1" smtClean="0"/>
              <a:t>Izotermalıq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keńeyiwde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atqarılǵan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jumıs</a:t>
            </a:r>
            <a:r>
              <a:rPr lang="en-US" sz="2000" b="1" dirty="0" smtClean="0"/>
              <a:t> </a:t>
            </a:r>
            <a:r>
              <a:rPr lang="ru-RU" sz="2000" b="1" dirty="0" smtClean="0"/>
              <a:t> </a:t>
            </a:r>
            <a:r>
              <a:rPr lang="en-US" sz="2000" b="1" dirty="0" err="1" smtClean="0"/>
              <a:t>tómendegige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</a:t>
            </a:r>
            <a:r>
              <a:rPr lang="en-US" sz="2000" b="1" dirty="0" smtClean="0"/>
              <a:t> </a:t>
            </a:r>
            <a:endParaRPr lang="ru-RU" sz="2000" b="1" dirty="0" smtClean="0"/>
          </a:p>
          <a:p>
            <a:pPr eaLnBrk="1" hangingPunct="1">
              <a:buFont typeface="Wingdings" pitchFamily="2" charset="2"/>
              <a:buNone/>
            </a:pPr>
            <a:endParaRPr lang="ru-RU" sz="2000" dirty="0" smtClean="0"/>
          </a:p>
          <a:p>
            <a:pPr eaLnBrk="1" hangingPunct="1">
              <a:buFont typeface="Wingdings" pitchFamily="2" charset="2"/>
              <a:buNone/>
            </a:pPr>
            <a:endParaRPr lang="ru-RU" sz="2000" dirty="0" smtClean="0"/>
          </a:p>
          <a:p>
            <a:pPr eaLnBrk="1" hangingPunct="1">
              <a:buFont typeface="Wingdings" pitchFamily="2" charset="2"/>
              <a:buNone/>
            </a:pPr>
            <a:endParaRPr lang="ru-RU" sz="2000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000" dirty="0" smtClean="0"/>
              <a:t>  </a:t>
            </a:r>
          </a:p>
          <a:p>
            <a:pPr eaLnBrk="1" hangingPunct="1">
              <a:buFont typeface="Wingdings" pitchFamily="2" charset="2"/>
              <a:buNone/>
            </a:pPr>
            <a:endParaRPr lang="ru-RU" sz="20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ru-RU" sz="2000" dirty="0" smtClean="0"/>
              <a:t>       </a:t>
            </a:r>
            <a:r>
              <a:rPr lang="en-US" sz="2000" b="1" dirty="0" err="1" smtClean="0"/>
              <a:t>Temperatura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turaqlı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bolǵanda</a:t>
            </a:r>
            <a:r>
              <a:rPr lang="en-US" sz="2000" b="1" dirty="0" smtClean="0"/>
              <a:t> </a:t>
            </a:r>
            <a:r>
              <a:rPr lang="ru-RU" sz="2000" b="1" dirty="0" smtClean="0"/>
              <a:t> </a:t>
            </a:r>
            <a:r>
              <a:rPr lang="en-US" sz="2000" b="1" dirty="0" smtClean="0"/>
              <a:t>ideal </a:t>
            </a:r>
            <a:r>
              <a:rPr lang="en-US" sz="2000" b="1" dirty="0" err="1" smtClean="0"/>
              <a:t>gazdıń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ishki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energiyası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turaqlı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qaladı</a:t>
            </a:r>
            <a:r>
              <a:rPr lang="en-US" sz="2000" b="1" dirty="0" smtClean="0"/>
              <a:t>,  </a:t>
            </a:r>
            <a:r>
              <a:rPr lang="en-US" sz="2000" b="1" dirty="0" err="1" smtClean="0"/>
              <a:t>ol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halda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termodinamikanıń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birinshi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nızamına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tiykarlanıp</a:t>
            </a:r>
            <a:r>
              <a:rPr lang="en-US" sz="2000" b="1" dirty="0" smtClean="0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 b="1" i="1" dirty="0"/>
              <a:t> </a:t>
            </a:r>
            <a:r>
              <a:rPr lang="en-US" sz="2000" b="1" i="1" dirty="0" smtClean="0"/>
              <a:t>                                </a:t>
            </a:r>
            <a:r>
              <a:rPr lang="ru-RU" sz="2400" i="1" dirty="0" smtClean="0"/>
              <a:t>δ</a:t>
            </a:r>
            <a:r>
              <a:rPr lang="en-US" sz="2400" i="1" dirty="0" smtClean="0"/>
              <a:t>Q</a:t>
            </a:r>
            <a:r>
              <a:rPr lang="ru-RU" sz="2400" i="1" dirty="0" smtClean="0"/>
              <a:t> = </a:t>
            </a:r>
            <a:r>
              <a:rPr lang="ru-RU" sz="2400" i="1" dirty="0" err="1" smtClean="0"/>
              <a:t>δ</a:t>
            </a:r>
            <a:r>
              <a:rPr lang="en-US" sz="2400" i="1" dirty="0" smtClean="0"/>
              <a:t>A</a:t>
            </a:r>
            <a:r>
              <a:rPr lang="ru-RU" sz="2400" i="1" dirty="0" smtClean="0"/>
              <a:t>  </a:t>
            </a:r>
            <a:r>
              <a:rPr lang="ru-RU" sz="2000" dirty="0" smtClean="0"/>
              <a:t>,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ru-RU" sz="2000" b="1" dirty="0" smtClean="0"/>
              <a:t>       </a:t>
            </a:r>
            <a:r>
              <a:rPr lang="en-US" sz="2000" b="1" dirty="0" err="1" smtClean="0"/>
              <a:t>yaǵnıy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gazge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berilgen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barlıq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jıllılıq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muǵdarı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sırtqı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kúshlerge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qarsı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atqarılǵan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jumısqa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sarp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boladı</a:t>
            </a:r>
            <a:r>
              <a:rPr lang="en-US" sz="2000" b="1" dirty="0" smtClean="0"/>
              <a:t>. </a:t>
            </a:r>
            <a:endParaRPr lang="ru-RU" sz="2000" b="1" dirty="0" smtClean="0"/>
          </a:p>
        </p:txBody>
      </p:sp>
      <p:sp>
        <p:nvSpPr>
          <p:cNvPr id="13318" name="Rectangle 9"/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7896" name="Object 8"/>
          <p:cNvGraphicFramePr>
            <a:graphicFrameLocks noChangeAspect="1"/>
          </p:cNvGraphicFramePr>
          <p:nvPr/>
        </p:nvGraphicFramePr>
        <p:xfrm>
          <a:off x="4711700" y="1600200"/>
          <a:ext cx="3455988" cy="1927225"/>
        </p:xfrm>
        <a:graphic>
          <a:graphicData uri="http://schemas.openxmlformats.org/presentationml/2006/ole">
            <p:oleObj spid="_x0000_s114808" name="Формула" r:id="rId5" imgW="1651000" imgH="914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>
          <a:xfrm>
            <a:off x="409552" y="442896"/>
            <a:ext cx="8458200" cy="762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3600" b="1" dirty="0" err="1" smtClean="0">
                <a:solidFill>
                  <a:schemeClr val="tx1"/>
                </a:solidFill>
              </a:rPr>
              <a:t>Adiabatalıq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proces</a:t>
            </a:r>
            <a:r>
              <a:rPr lang="en-US" sz="3600" b="1" dirty="0" smtClean="0">
                <a:solidFill>
                  <a:schemeClr val="tx1"/>
                </a:solidFill>
              </a:rPr>
              <a:t>. </a:t>
            </a:r>
            <a:r>
              <a:rPr lang="ru-RU" sz="3600" b="1" i="1" dirty="0" smtClean="0">
                <a:solidFill>
                  <a:schemeClr val="tx1"/>
                </a:solidFill>
              </a:rPr>
              <a:t>δ</a:t>
            </a:r>
            <a:r>
              <a:rPr lang="en-US" sz="3600" b="1" i="1" dirty="0" smtClean="0">
                <a:solidFill>
                  <a:schemeClr val="tx1"/>
                </a:solidFill>
              </a:rPr>
              <a:t>Q</a:t>
            </a:r>
            <a:r>
              <a:rPr lang="ru-RU" sz="3600" b="1" i="1" dirty="0" smtClean="0">
                <a:solidFill>
                  <a:schemeClr val="tx1"/>
                </a:solidFill>
              </a:rPr>
              <a:t> = 0</a:t>
            </a:r>
          </a:p>
        </p:txBody>
      </p:sp>
      <p:sp>
        <p:nvSpPr>
          <p:cNvPr id="38919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49580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ru-RU" sz="2400" b="1" dirty="0" smtClean="0"/>
          </a:p>
          <a:p>
            <a:pPr algn="just">
              <a:lnSpc>
                <a:spcPct val="80000"/>
              </a:lnSpc>
              <a:buNone/>
            </a:pPr>
            <a:r>
              <a:rPr lang="en-US" sz="2400" b="1" dirty="0" smtClean="0"/>
              <a:t>		</a:t>
            </a:r>
          </a:p>
          <a:p>
            <a:pPr algn="just">
              <a:lnSpc>
                <a:spcPct val="80000"/>
              </a:lnSpc>
              <a:buNone/>
            </a:pPr>
            <a:r>
              <a:rPr lang="en-US" sz="2400" b="1" dirty="0" smtClean="0"/>
              <a:t>		</a:t>
            </a:r>
            <a:r>
              <a:rPr lang="en-US" sz="2400" b="1" dirty="0" err="1" smtClean="0"/>
              <a:t>Sistemanıń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átirap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ortalıq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almasıwı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júz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bermeytuǵın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</a:t>
            </a:r>
            <a:r>
              <a:rPr lang="en-US" sz="2400" b="1" dirty="0" smtClean="0"/>
              <a:t>   </a:t>
            </a:r>
            <a:r>
              <a:rPr lang="ru-RU" sz="2400" b="1" i="1" dirty="0" smtClean="0"/>
              <a:t>δ</a:t>
            </a:r>
            <a:r>
              <a:rPr lang="en-US" sz="2400" b="1" i="1" dirty="0" smtClean="0"/>
              <a:t>Q</a:t>
            </a:r>
            <a:r>
              <a:rPr lang="ru-RU" sz="2400" b="1" i="1" dirty="0" smtClean="0"/>
              <a:t> = 0</a:t>
            </a:r>
            <a:r>
              <a:rPr lang="ru-RU" sz="2400" b="1" dirty="0" smtClean="0"/>
              <a:t>   </a:t>
            </a:r>
            <a:r>
              <a:rPr lang="en-US" sz="2400" b="1" i="1" dirty="0" err="1" smtClean="0"/>
              <a:t>adiabatalıq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proces</a:t>
            </a:r>
            <a:r>
              <a:rPr lang="en-US" sz="2400" b="1" i="1" dirty="0" smtClean="0"/>
              <a:t> 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</a:p>
          <a:p>
            <a:pPr algn="just" eaLnBrk="1" hangingPunct="1">
              <a:lnSpc>
                <a:spcPct val="80000"/>
              </a:lnSpc>
              <a:buNone/>
            </a:pPr>
            <a:r>
              <a:rPr lang="en-US" sz="2400" b="1" dirty="0" smtClean="0"/>
              <a:t>		</a:t>
            </a:r>
            <a:r>
              <a:rPr lang="en-US" sz="2400" b="1" dirty="0" err="1" smtClean="0"/>
              <a:t>Jıllılıqtan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izolyaciyalanǵan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sistemalarda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adiabatalıq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júz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beretuǵın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ótkende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almasıwı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júz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bermeydi</a:t>
            </a:r>
            <a:r>
              <a:rPr lang="en-US" sz="2400" b="1" dirty="0" smtClean="0"/>
              <a:t>. </a:t>
            </a:r>
          </a:p>
          <a:p>
            <a:pPr algn="just" eaLnBrk="1" hangingPunct="1">
              <a:lnSpc>
                <a:spcPct val="80000"/>
              </a:lnSpc>
              <a:buNone/>
            </a:pPr>
            <a:r>
              <a:rPr lang="en-US" sz="2400" b="1" dirty="0" smtClean="0"/>
              <a:t>		</a:t>
            </a:r>
            <a:r>
              <a:rPr lang="en-US" sz="2400" b="1" dirty="0" err="1" smtClean="0"/>
              <a:t>Tez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kóshetuǵın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procesler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ishki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janıw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dvigateller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suwıtıw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qurılmalarındaǵı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qısılıw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keńeyiw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ciklları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adiabatalıq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procesler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esaplanadı</a:t>
            </a:r>
            <a:r>
              <a:rPr lang="en-US" sz="2400" b="1" dirty="0" smtClean="0"/>
              <a:t>. </a:t>
            </a:r>
            <a:endParaRPr lang="ru-RU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43200" y="457200"/>
            <a:ext cx="6019800" cy="1447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/>
            <a:r>
              <a:rPr lang="en-US" sz="4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MOLEKULYAR FIZIKA </a:t>
            </a:r>
            <a:r>
              <a:rPr lang="uz-Cyrl-UZ" sz="4000" b="1" dirty="0" smtClean="0">
                <a:solidFill>
                  <a:schemeClr val="tx1"/>
                </a:solidFill>
              </a:rPr>
              <a:t>HÁM</a:t>
            </a:r>
            <a:r>
              <a:rPr lang="en-US" sz="4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TERMODINAMIKA</a:t>
            </a:r>
            <a:r>
              <a:rPr lang="en-US" sz="54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endParaRPr lang="ru-RU" sz="54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143512"/>
            <a:ext cx="6400800" cy="118108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Qaraqalpaq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tiline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awdarmala</a:t>
            </a:r>
            <a:r>
              <a:rPr lang="en-US" sz="2800" b="1" dirty="0" err="1" smtClean="0">
                <a:solidFill>
                  <a:schemeClr val="tx1"/>
                </a:solidFill>
              </a:rPr>
              <a:t>ǵan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8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lang="en-US" sz="4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lekciya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285992"/>
            <a:ext cx="1905000" cy="12144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TÁBIYIY HÁM </a:t>
            </a:r>
            <a:r>
              <a:rPr lang="en-US" b="1" dirty="0" smtClean="0"/>
              <a:t>GUMANITAR </a:t>
            </a:r>
            <a:r>
              <a:rPr lang="uz-Cyrl-UZ" b="1" dirty="0" smtClean="0"/>
              <a:t>PÁNLER</a:t>
            </a:r>
            <a:endParaRPr lang="en-US" b="1" dirty="0" smtClean="0"/>
          </a:p>
          <a:p>
            <a:pPr algn="ctr"/>
            <a:r>
              <a:rPr lang="en-US" b="1" dirty="0" smtClean="0"/>
              <a:t>KAFEDRASÍ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714348" y="5857892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87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85720" y="500063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3" name="Picture 7" descr="564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38088" y="895336"/>
            <a:ext cx="3529008" cy="411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94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3851904" y="171432"/>
            <a:ext cx="5410200" cy="6515136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>
              <a:buNone/>
            </a:pPr>
            <a:endParaRPr lang="ru-RU" sz="2400" dirty="0" smtClean="0"/>
          </a:p>
          <a:p>
            <a:pPr eaLnBrk="1" hangingPunct="1">
              <a:buNone/>
            </a:pPr>
            <a:r>
              <a:rPr lang="ru-RU" sz="2400" dirty="0" smtClean="0"/>
              <a:t>   </a:t>
            </a:r>
            <a:r>
              <a:rPr lang="en-US" sz="2400" dirty="0" smtClean="0"/>
              <a:t>       </a:t>
            </a:r>
            <a:r>
              <a:rPr lang="en-US" sz="2400" i="1" dirty="0" err="1" smtClean="0">
                <a:latin typeface="Times New Roman" pitchFamily="18" charset="0"/>
              </a:rPr>
              <a:t>δA</a:t>
            </a:r>
            <a:r>
              <a:rPr lang="en-US" sz="2400" i="1" dirty="0" smtClean="0">
                <a:latin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</a:rPr>
              <a:t>= </a:t>
            </a:r>
            <a:r>
              <a:rPr lang="en-US" sz="2400" i="1" dirty="0" err="1" smtClean="0">
                <a:latin typeface="Times New Roman" pitchFamily="18" charset="0"/>
              </a:rPr>
              <a:t>pdV</a:t>
            </a:r>
            <a:r>
              <a:rPr lang="ru-RU" sz="2400" i="1" dirty="0" smtClean="0"/>
              <a:t>  </a:t>
            </a:r>
            <a:r>
              <a:rPr lang="en-US" sz="2400" i="1" dirty="0" smtClean="0"/>
              <a:t>    </a:t>
            </a:r>
            <a:r>
              <a:rPr lang="en-US" sz="2400" b="1" dirty="0" err="1" smtClean="0"/>
              <a:t>hám</a:t>
            </a:r>
            <a:r>
              <a:rPr lang="ru-RU" sz="2400" i="1" dirty="0" smtClean="0"/>
              <a:t>  </a:t>
            </a:r>
            <a:r>
              <a:rPr lang="en-US" sz="2400" i="1" dirty="0" smtClean="0"/>
              <a:t>     </a:t>
            </a:r>
            <a:r>
              <a:rPr lang="en-US" sz="2400" i="1" dirty="0" err="1" smtClean="0">
                <a:latin typeface="Times New Roman" pitchFamily="18" charset="0"/>
              </a:rPr>
              <a:t>dU</a:t>
            </a:r>
            <a:r>
              <a:rPr lang="en-US" sz="2400" i="1" dirty="0" smtClean="0">
                <a:latin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</a:rPr>
              <a:t>=</a:t>
            </a:r>
            <a:r>
              <a:rPr lang="en-US" sz="2400" i="1" dirty="0" smtClean="0">
                <a:latin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</a:rPr>
              <a:t>ν</a:t>
            </a:r>
            <a:r>
              <a:rPr lang="en-US" sz="2400" i="1" dirty="0" err="1" smtClean="0">
                <a:latin typeface="Times New Roman" pitchFamily="18" charset="0"/>
              </a:rPr>
              <a:t>C</a:t>
            </a:r>
            <a:r>
              <a:rPr lang="en-US" sz="2400" baseline="-25000" dirty="0" err="1" smtClean="0">
                <a:latin typeface="Times New Roman" pitchFamily="18" charset="0"/>
              </a:rPr>
              <a:t>V</a:t>
            </a:r>
            <a:r>
              <a:rPr lang="en-US" sz="2400" i="1" dirty="0" err="1" smtClean="0">
                <a:latin typeface="Times New Roman" pitchFamily="18" charset="0"/>
              </a:rPr>
              <a:t>dT</a:t>
            </a:r>
            <a:r>
              <a:rPr lang="uz-Cyrl-UZ" sz="2400" i="1" dirty="0" smtClean="0">
                <a:latin typeface="Times New Roman" pitchFamily="18" charset="0"/>
              </a:rPr>
              <a:t>  </a:t>
            </a:r>
            <a:endParaRPr lang="en-US" sz="2400" i="1" dirty="0" smtClean="0">
              <a:latin typeface="Times New Roman" pitchFamily="18" charset="0"/>
            </a:endParaRPr>
          </a:p>
          <a:p>
            <a:pPr algn="ctr" eaLnBrk="1" hangingPunct="1">
              <a:buNone/>
            </a:pPr>
            <a:r>
              <a:rPr lang="en-US" sz="2400" b="1" dirty="0" err="1" smtClean="0"/>
              <a:t>paydalanıp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bolamız</a:t>
            </a:r>
            <a:r>
              <a:rPr lang="ru-RU" sz="2200" b="1" dirty="0" smtClean="0"/>
              <a:t>                                        </a:t>
            </a:r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400" b="1" dirty="0" smtClean="0"/>
              <a:t>                                                </a:t>
            </a:r>
            <a:endParaRPr lang="ru-RU" sz="2400" dirty="0" smtClean="0"/>
          </a:p>
          <a:p>
            <a:pPr eaLnBrk="1" hangingPunct="1">
              <a:buNone/>
            </a:pPr>
            <a:r>
              <a:rPr lang="ru-RU" sz="2400" dirty="0" smtClean="0"/>
              <a:t>                                   </a:t>
            </a:r>
            <a:r>
              <a:rPr lang="ru-RU" sz="2400" b="1" dirty="0" smtClean="0"/>
              <a:t>                                                </a:t>
            </a:r>
            <a:endParaRPr lang="ru-RU" sz="2400" dirty="0" smtClean="0"/>
          </a:p>
          <a:p>
            <a:pPr eaLnBrk="1" hangingPunct="1">
              <a:buNone/>
            </a:pPr>
            <a:endParaRPr lang="ru-RU" sz="2400" dirty="0" smtClean="0"/>
          </a:p>
          <a:p>
            <a:pPr algn="ctr" eaLnBrk="1" hangingPunct="1">
              <a:buNone/>
            </a:pPr>
            <a:r>
              <a:rPr lang="en-US" sz="2200" b="1" dirty="0" smtClean="0"/>
              <a:t>               </a:t>
            </a:r>
            <a:r>
              <a:rPr lang="en-US" sz="2400" b="1" dirty="0" err="1" smtClean="0"/>
              <a:t>bóliw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ámelin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orınlasaq</a:t>
            </a:r>
            <a:r>
              <a:rPr lang="en-US" sz="2400" b="1" dirty="0" smtClean="0"/>
              <a:t> </a:t>
            </a:r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      </a:t>
            </a:r>
          </a:p>
          <a:p>
            <a:pPr eaLnBrk="1" hangingPunct="1">
              <a:buFont typeface="Wingdings" pitchFamily="2" charset="2"/>
              <a:buNone/>
            </a:pPr>
            <a:endParaRPr lang="ru-RU" sz="2400" dirty="0" smtClean="0"/>
          </a:p>
          <a:p>
            <a:pPr eaLnBrk="1" hangingPunct="1">
              <a:buFont typeface="Wingdings" pitchFamily="2" charset="2"/>
              <a:buNone/>
            </a:pPr>
            <a:endParaRPr lang="ru-RU" sz="2800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800" dirty="0" smtClean="0"/>
              <a:t>                               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2800" dirty="0" smtClean="0"/>
              <a:t>                      </a:t>
            </a:r>
            <a:r>
              <a:rPr lang="en-US" sz="2800" dirty="0" smtClean="0"/>
              <a:t>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                   </a:t>
            </a:r>
            <a:r>
              <a:rPr lang="ru-RU" sz="2200" b="1" dirty="0" smtClean="0"/>
              <a:t>- </a:t>
            </a:r>
            <a:r>
              <a:rPr lang="en-US" sz="2200" b="1" dirty="0" err="1" smtClean="0"/>
              <a:t>Puasson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koefficienti</a:t>
            </a:r>
            <a:r>
              <a:rPr lang="en-US" sz="2200" b="1" dirty="0" smtClean="0"/>
              <a:t>.</a:t>
            </a:r>
            <a:r>
              <a:rPr lang="ru-RU" sz="2800" dirty="0" smtClean="0"/>
              <a:t> </a:t>
            </a:r>
          </a:p>
        </p:txBody>
      </p:sp>
      <p:sp>
        <p:nvSpPr>
          <p:cNvPr id="14347" name="Rectangle 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sp>
        <p:nvSpPr>
          <p:cNvPr id="14348" name="Rectangle 11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99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98722074"/>
              </p:ext>
            </p:extLst>
          </p:nvPr>
        </p:nvGraphicFramePr>
        <p:xfrm>
          <a:off x="3941916" y="1808784"/>
          <a:ext cx="2057400" cy="781050"/>
        </p:xfrm>
        <a:graphic>
          <a:graphicData uri="http://schemas.openxmlformats.org/presentationml/2006/ole">
            <p:oleObj spid="_x0000_s116393" name="Формула" r:id="rId5" imgW="1104900" imgH="419100" progId="Equation.3">
              <p:embed/>
            </p:oleObj>
          </a:graphicData>
        </a:graphic>
      </p:graphicFrame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994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53808274"/>
              </p:ext>
            </p:extLst>
          </p:nvPr>
        </p:nvGraphicFramePr>
        <p:xfrm>
          <a:off x="6192216" y="1718772"/>
          <a:ext cx="2717800" cy="868362"/>
        </p:xfrm>
        <a:graphic>
          <a:graphicData uri="http://schemas.openxmlformats.org/presentationml/2006/ole">
            <p:oleObj spid="_x0000_s116394" name="Формула" r:id="rId6" imgW="1307880" imgH="419040" progId="Equation.3">
              <p:embed/>
            </p:oleObj>
          </a:graphicData>
        </a:graphic>
      </p:graphicFrame>
      <p:sp>
        <p:nvSpPr>
          <p:cNvPr id="14350" name="Rectangle 1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99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71474433"/>
              </p:ext>
            </p:extLst>
          </p:nvPr>
        </p:nvGraphicFramePr>
        <p:xfrm>
          <a:off x="4536725" y="3429000"/>
          <a:ext cx="3810000" cy="879475"/>
        </p:xfrm>
        <a:graphic>
          <a:graphicData uri="http://schemas.openxmlformats.org/presentationml/2006/ole">
            <p:oleObj spid="_x0000_s116395" name="Формула" r:id="rId7" imgW="1981200" imgH="457200" progId="Equation.3">
              <p:embed/>
            </p:oleObj>
          </a:graphicData>
        </a:graphic>
      </p:graphicFrame>
      <p:sp>
        <p:nvSpPr>
          <p:cNvPr id="14351" name="Rectangle 17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995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59348299"/>
              </p:ext>
            </p:extLst>
          </p:nvPr>
        </p:nvGraphicFramePr>
        <p:xfrm>
          <a:off x="5652144" y="4239108"/>
          <a:ext cx="1719272" cy="889799"/>
        </p:xfrm>
        <a:graphic>
          <a:graphicData uri="http://schemas.openxmlformats.org/presentationml/2006/ole">
            <p:oleObj spid="_x0000_s116396" name="Формула" r:id="rId8" imgW="812447" imgH="418918" progId="Equation.3">
              <p:embed/>
            </p:oleObj>
          </a:graphicData>
        </a:graphic>
      </p:graphicFrame>
      <p:sp>
        <p:nvSpPr>
          <p:cNvPr id="14352" name="Rectangle 19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995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12150562"/>
              </p:ext>
            </p:extLst>
          </p:nvPr>
        </p:nvGraphicFramePr>
        <p:xfrm>
          <a:off x="4157992" y="5295447"/>
          <a:ext cx="1854200" cy="923925"/>
        </p:xfrm>
        <a:graphic>
          <a:graphicData uri="http://schemas.openxmlformats.org/presentationml/2006/ole">
            <p:oleObj spid="_x0000_s116397" name="Формула" r:id="rId9" imgW="914400" imgH="457200" progId="Equation.3">
              <p:embed/>
            </p:oleObj>
          </a:graphicData>
        </a:graphic>
      </p:graphicFrame>
      <p:sp>
        <p:nvSpPr>
          <p:cNvPr id="17" name="Прямоугольник 16"/>
          <p:cNvSpPr/>
          <p:nvPr/>
        </p:nvSpPr>
        <p:spPr>
          <a:xfrm>
            <a:off x="1042968" y="171432"/>
            <a:ext cx="1279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ru-RU" sz="3200" b="1" i="1" dirty="0" err="1" smtClean="0">
                <a:solidFill>
                  <a:prstClr val="black"/>
                </a:solidFill>
              </a:rPr>
              <a:t>δ</a:t>
            </a:r>
            <a:r>
              <a:rPr lang="en-US" sz="3200" b="1" i="1" dirty="0" smtClean="0">
                <a:solidFill>
                  <a:prstClr val="black"/>
                </a:solidFill>
              </a:rPr>
              <a:t>Q</a:t>
            </a:r>
            <a:r>
              <a:rPr lang="ru-RU" sz="3200" b="1" i="1" dirty="0" smtClean="0">
                <a:solidFill>
                  <a:prstClr val="black"/>
                </a:solidFill>
              </a:rPr>
              <a:t> = 0</a:t>
            </a:r>
            <a:endParaRPr lang="ru-RU" sz="3200" dirty="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138088" y="442896"/>
            <a:ext cx="8763000" cy="6153184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                                                    </a:t>
            </a:r>
            <a:r>
              <a:rPr lang="en-US" sz="2400" b="1" dirty="0" err="1" smtClean="0"/>
              <a:t>teńlemeni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integrallasaq</a:t>
            </a:r>
            <a:r>
              <a:rPr lang="en-US" sz="2400" b="1" dirty="0" smtClean="0"/>
              <a:t> </a:t>
            </a:r>
            <a:r>
              <a:rPr lang="ru-RU" sz="2400" b="1" dirty="0" smtClean="0"/>
              <a:t>   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 </a:t>
            </a:r>
          </a:p>
          <a:p>
            <a:pPr>
              <a:buNone/>
            </a:pPr>
            <a:r>
              <a:rPr lang="ru-RU" sz="2400" dirty="0" smtClean="0"/>
              <a:t>   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jerden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adiabatalıq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Puasson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teńlemesin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keltirip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shıǵaramız</a:t>
            </a:r>
            <a:r>
              <a:rPr lang="en-US" sz="2400" b="1" dirty="0" smtClean="0"/>
              <a:t> </a:t>
            </a:r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</a:t>
            </a:r>
            <a:r>
              <a:rPr lang="en-US" sz="2400" b="1" dirty="0" smtClean="0"/>
              <a:t>Mendeleev</a:t>
            </a:r>
            <a:r>
              <a:rPr lang="ru-RU" sz="2400" b="1" dirty="0" smtClean="0"/>
              <a:t> – 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Klayperon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teńlemesinen</a:t>
            </a:r>
            <a:r>
              <a:rPr lang="en-US" sz="2400" b="1" dirty="0" smtClean="0"/>
              <a:t>                 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b="1" dirty="0" smtClean="0"/>
              <a:t>   </a:t>
            </a:r>
            <a:r>
              <a:rPr lang="en-US" sz="2400" b="1" dirty="0" err="1" smtClean="0"/>
              <a:t>paydalansaq</a:t>
            </a:r>
            <a:r>
              <a:rPr lang="ru-RU" sz="2400" dirty="0" smtClean="0"/>
              <a:t> </a:t>
            </a:r>
            <a:r>
              <a:rPr lang="en-US" sz="2400" b="1" dirty="0" err="1" smtClean="0"/>
              <a:t>tómendegige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bolamız</a:t>
            </a:r>
            <a:r>
              <a:rPr lang="en-US" sz="2400" b="1" dirty="0" smtClean="0"/>
              <a:t> </a:t>
            </a:r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                                                     </a:t>
            </a:r>
            <a:endParaRPr lang="ru-RU" sz="2400" b="1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   </a:t>
            </a:r>
            <a:endParaRPr lang="en-US" sz="24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ru-RU" sz="2400" b="1" dirty="0" smtClean="0"/>
              <a:t>А</a:t>
            </a:r>
            <a:r>
              <a:rPr lang="en-US" sz="2400" b="1" dirty="0" err="1" smtClean="0"/>
              <a:t>diabata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izotermaǵa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salıstırǵanda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ózgeredi</a:t>
            </a:r>
            <a:r>
              <a:rPr lang="ru-RU" sz="2400" b="1" dirty="0" smtClean="0"/>
              <a:t>.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2400" dirty="0" smtClean="0"/>
              <a:t>      </a:t>
            </a:r>
            <a:r>
              <a:rPr lang="ru-RU" sz="2400" b="1" dirty="0" smtClean="0"/>
              <a:t> </a:t>
            </a:r>
          </a:p>
        </p:txBody>
      </p:sp>
      <p:sp>
        <p:nvSpPr>
          <p:cNvPr id="1537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1857360" y="623872"/>
          <a:ext cx="1752600" cy="909638"/>
        </p:xfrm>
        <a:graphic>
          <a:graphicData uri="http://schemas.openxmlformats.org/presentationml/2006/ole">
            <p:oleObj spid="_x0000_s117458" name="Формула" r:id="rId4" imgW="812447" imgH="418918" progId="Equation.3">
              <p:embed/>
            </p:oleObj>
          </a:graphicData>
        </a:graphic>
      </p:graphicFrame>
      <p:sp>
        <p:nvSpPr>
          <p:cNvPr id="1537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49129374"/>
              </p:ext>
            </p:extLst>
          </p:nvPr>
        </p:nvGraphicFramePr>
        <p:xfrm>
          <a:off x="2681748" y="1358724"/>
          <a:ext cx="2819400" cy="481013"/>
        </p:xfrm>
        <a:graphic>
          <a:graphicData uri="http://schemas.openxmlformats.org/presentationml/2006/ole">
            <p:oleObj spid="_x0000_s117459" name="Формула" r:id="rId5" imgW="1358900" imgH="228600" progId="Equation.3">
              <p:embed/>
            </p:oleObj>
          </a:graphicData>
        </a:graphic>
      </p:graphicFrame>
      <p:sp>
        <p:nvSpPr>
          <p:cNvPr id="1537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08" name="Object 8"/>
          <p:cNvGraphicFramePr>
            <a:graphicFrameLocks noChangeAspect="1"/>
          </p:cNvGraphicFramePr>
          <p:nvPr/>
        </p:nvGraphicFramePr>
        <p:xfrm>
          <a:off x="2943216" y="2162168"/>
          <a:ext cx="1981200" cy="568325"/>
        </p:xfrm>
        <a:graphic>
          <a:graphicData uri="http://schemas.openxmlformats.org/presentationml/2006/ole">
            <p:oleObj spid="_x0000_s117460" name="Формула" r:id="rId6" imgW="812447" imgH="228501" progId="Equation.3">
              <p:embed/>
            </p:oleObj>
          </a:graphicData>
        </a:graphic>
      </p:graphicFrame>
      <p:sp>
        <p:nvSpPr>
          <p:cNvPr id="1537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66840563"/>
              </p:ext>
            </p:extLst>
          </p:nvPr>
        </p:nvGraphicFramePr>
        <p:xfrm>
          <a:off x="5572132" y="2786058"/>
          <a:ext cx="1752600" cy="866775"/>
        </p:xfrm>
        <a:graphic>
          <a:graphicData uri="http://schemas.openxmlformats.org/presentationml/2006/ole">
            <p:oleObj spid="_x0000_s117461" name="Формула" r:id="rId7" imgW="850531" imgH="418918" progId="Equation.3">
              <p:embed/>
            </p:oleObj>
          </a:graphicData>
        </a:graphic>
      </p:graphicFrame>
      <p:sp>
        <p:nvSpPr>
          <p:cNvPr id="15374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29259026"/>
              </p:ext>
            </p:extLst>
          </p:nvPr>
        </p:nvGraphicFramePr>
        <p:xfrm>
          <a:off x="1331568" y="3879060"/>
          <a:ext cx="1981200" cy="509588"/>
        </p:xfrm>
        <a:graphic>
          <a:graphicData uri="http://schemas.openxmlformats.org/presentationml/2006/ole">
            <p:oleObj spid="_x0000_s117462" name="Формула" r:id="rId8" imgW="787058" imgH="203112" progId="Equation.3">
              <p:embed/>
            </p:oleObj>
          </a:graphicData>
        </a:graphic>
      </p:graphicFrame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1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61764778"/>
              </p:ext>
            </p:extLst>
          </p:nvPr>
        </p:nvGraphicFramePr>
        <p:xfrm>
          <a:off x="4391976" y="3879060"/>
          <a:ext cx="2362200" cy="503238"/>
        </p:xfrm>
        <a:graphic>
          <a:graphicData uri="http://schemas.openxmlformats.org/presentationml/2006/ole">
            <p:oleObj spid="_x0000_s117463" name="Формула" r:id="rId9" imgW="952087" imgH="203112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82" y="0"/>
            <a:ext cx="8458200" cy="50004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sz="3200" b="1" dirty="0" err="1" smtClean="0">
                <a:solidFill>
                  <a:schemeClr val="tx1"/>
                </a:solidFill>
              </a:rPr>
              <a:t>Adiabatalıq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proceste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atqarılǵan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jumıs</a:t>
            </a:r>
            <a:r>
              <a:rPr lang="en-US" sz="3200" b="1" dirty="0" smtClean="0">
                <a:solidFill>
                  <a:schemeClr val="tx1"/>
                </a:solidFill>
              </a:rPr>
              <a:t>. </a:t>
            </a:r>
            <a:endParaRPr lang="ru-RU" sz="3200" b="1" dirty="0" smtClean="0">
              <a:solidFill>
                <a:schemeClr val="tx1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142844" y="500042"/>
            <a:ext cx="8763000" cy="6143668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eaLnBrk="1" hangingPunct="1"/>
            <a:endParaRPr lang="ru-RU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  </a:t>
            </a:r>
            <a:r>
              <a:rPr lang="en-US" sz="2400" b="1" dirty="0"/>
              <a:t> </a:t>
            </a:r>
            <a:r>
              <a:rPr lang="en-US" sz="2400" b="1" dirty="0" smtClean="0"/>
              <a:t>  </a:t>
            </a:r>
            <a:r>
              <a:rPr lang="en-US" sz="2200" b="1" dirty="0" smtClean="0"/>
              <a:t>sol </a:t>
            </a:r>
            <a:r>
              <a:rPr lang="en-US" sz="2200" b="1" dirty="0" err="1" smtClean="0"/>
              <a:t>sebepli</a:t>
            </a:r>
            <a:r>
              <a:rPr lang="en-US" sz="2200" b="1" dirty="0" smtClean="0"/>
              <a:t>, </a:t>
            </a:r>
            <a:r>
              <a:rPr lang="ru-RU" sz="2200" dirty="0" smtClean="0"/>
              <a:t>            </a:t>
            </a:r>
          </a:p>
          <a:p>
            <a:pPr algn="just" eaLnBrk="1" hangingPunct="1">
              <a:buFont typeface="Wingdings" pitchFamily="2" charset="2"/>
              <a:buNone/>
            </a:pPr>
            <a:endParaRPr lang="ru-RU" sz="2200" dirty="0" smtClean="0"/>
          </a:p>
          <a:p>
            <a:pPr algn="just" eaLnBrk="1" hangingPunct="1">
              <a:buFont typeface="Wingdings" pitchFamily="2" charset="2"/>
              <a:buNone/>
            </a:pPr>
            <a:r>
              <a:rPr lang="ru-RU" sz="2200" dirty="0" smtClean="0"/>
              <a:t>     </a:t>
            </a:r>
            <a:endParaRPr lang="en-US" sz="22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ru-RU" sz="2200" b="1" dirty="0" smtClean="0"/>
              <a:t>а</a:t>
            </a:r>
            <a:r>
              <a:rPr lang="en-US" sz="2200" b="1" dirty="0" err="1" smtClean="0"/>
              <a:t>diabatalıq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keńeyiwde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temperatura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páseyedi</a:t>
            </a:r>
            <a:r>
              <a:rPr lang="en-US" sz="2200" b="1" dirty="0" smtClean="0"/>
              <a:t> </a:t>
            </a:r>
            <a:r>
              <a:rPr lang="ru-RU" sz="2200" b="1" dirty="0" smtClean="0"/>
              <a:t> </a:t>
            </a:r>
            <a:r>
              <a:rPr lang="en-US" sz="2200" b="1" dirty="0" err="1" smtClean="0"/>
              <a:t>hám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gazdıń</a:t>
            </a:r>
            <a:r>
              <a:rPr lang="en-US" sz="2200" b="1" dirty="0" smtClean="0"/>
              <a:t> </a:t>
            </a:r>
            <a:r>
              <a:rPr lang="ru-RU" sz="2200" b="1" dirty="0" smtClean="0"/>
              <a:t> </a:t>
            </a:r>
            <a:r>
              <a:rPr lang="en-US" sz="2200" b="1" dirty="0" err="1" smtClean="0"/>
              <a:t>atqarǵan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jumısı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tómendegige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boladı</a:t>
            </a:r>
            <a:r>
              <a:rPr lang="en-US" sz="2200" b="1" dirty="0" smtClean="0"/>
              <a:t>. </a:t>
            </a:r>
            <a:r>
              <a:rPr lang="ru-RU" sz="2200" b="1" dirty="0" smtClean="0"/>
              <a:t> </a:t>
            </a:r>
          </a:p>
          <a:p>
            <a:pPr eaLnBrk="1" hangingPunct="1"/>
            <a:endParaRPr lang="ru-RU" sz="2200" dirty="0" smtClean="0"/>
          </a:p>
          <a:p>
            <a:pPr eaLnBrk="1" hangingPunct="1">
              <a:buFont typeface="Wingdings" pitchFamily="2" charset="2"/>
              <a:buNone/>
            </a:pPr>
            <a:r>
              <a:rPr lang="ru-RU" sz="2200" dirty="0" smtClean="0"/>
              <a:t>  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2200" dirty="0" smtClean="0"/>
              <a:t>      </a:t>
            </a:r>
            <a:endParaRPr lang="en-US" sz="22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ru-RU" sz="2200" b="1" dirty="0" smtClean="0"/>
              <a:t>М</a:t>
            </a:r>
            <a:r>
              <a:rPr lang="en-US" sz="2200" b="1" dirty="0" err="1" smtClean="0"/>
              <a:t>endeleev</a:t>
            </a:r>
            <a:r>
              <a:rPr lang="en-US" sz="2200" b="1" dirty="0" smtClean="0"/>
              <a:t> </a:t>
            </a:r>
            <a:r>
              <a:rPr lang="ru-RU" sz="2200" b="1" dirty="0" smtClean="0"/>
              <a:t>–</a:t>
            </a:r>
            <a:r>
              <a:rPr lang="en-US" sz="2200" b="1" dirty="0" smtClean="0"/>
              <a:t> </a:t>
            </a:r>
            <a:r>
              <a:rPr lang="ru-RU" sz="2200" b="1" dirty="0" smtClean="0"/>
              <a:t>К</a:t>
            </a:r>
            <a:r>
              <a:rPr lang="en-US" sz="2200" b="1" dirty="0" err="1" smtClean="0"/>
              <a:t>layperon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teńlemesinen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paydalansaq</a:t>
            </a:r>
            <a:r>
              <a:rPr lang="en-US" sz="2200" b="1" dirty="0" smtClean="0"/>
              <a:t> </a:t>
            </a:r>
            <a:r>
              <a:rPr lang="ru-RU" sz="2200" b="1" dirty="0" smtClean="0"/>
              <a:t> </a:t>
            </a:r>
          </a:p>
          <a:p>
            <a:pPr eaLnBrk="1" hangingPunct="1">
              <a:buNone/>
            </a:pPr>
            <a:endParaRPr lang="en-US" sz="2200" dirty="0" smtClean="0"/>
          </a:p>
          <a:p>
            <a:pPr eaLnBrk="1" hangingPunct="1">
              <a:buNone/>
            </a:pPr>
            <a:endParaRPr lang="en-US" sz="2200" dirty="0" smtClean="0"/>
          </a:p>
          <a:p>
            <a:pPr algn="just">
              <a:buNone/>
            </a:pPr>
            <a:endParaRPr lang="en-US" sz="2000" b="1" dirty="0" smtClean="0">
              <a:solidFill>
                <a:schemeClr val="tx1"/>
              </a:solidFill>
            </a:endParaRPr>
          </a:p>
          <a:p>
            <a:pPr algn="just"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		</a:t>
            </a:r>
            <a:r>
              <a:rPr lang="ru-RU" sz="2200" b="1" dirty="0" smtClean="0">
                <a:solidFill>
                  <a:schemeClr val="tx1"/>
                </a:solidFill>
              </a:rPr>
              <a:t>А</a:t>
            </a:r>
            <a:r>
              <a:rPr lang="en-US" sz="2200" b="1" dirty="0" err="1" smtClean="0">
                <a:solidFill>
                  <a:schemeClr val="tx1"/>
                </a:solidFill>
              </a:rPr>
              <a:t>diabatalıq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proceste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atqarılǵan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jumıs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izotermalıq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procestegiden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kishi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boladı</a:t>
            </a:r>
            <a:r>
              <a:rPr lang="en-US" sz="2200" b="1" dirty="0" smtClean="0">
                <a:solidFill>
                  <a:schemeClr val="tx1"/>
                </a:solidFill>
              </a:rPr>
              <a:t>. </a:t>
            </a:r>
            <a:r>
              <a:rPr lang="en-US" sz="2200" b="1" dirty="0" err="1" smtClean="0">
                <a:solidFill>
                  <a:schemeClr val="tx1"/>
                </a:solidFill>
              </a:rPr>
              <a:t>Bunıń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sebebi</a:t>
            </a:r>
            <a:r>
              <a:rPr lang="en-US" sz="2200" b="1" dirty="0" smtClean="0">
                <a:solidFill>
                  <a:schemeClr val="tx1"/>
                </a:solidFill>
              </a:rPr>
              <a:t>, </a:t>
            </a:r>
            <a:r>
              <a:rPr lang="en-US" sz="2200" b="1" dirty="0" err="1" smtClean="0">
                <a:solidFill>
                  <a:schemeClr val="tx1"/>
                </a:solidFill>
              </a:rPr>
              <a:t>adiabatalıq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keńeyiwde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gaz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suwıydı</a:t>
            </a:r>
            <a:r>
              <a:rPr lang="en-US" sz="2200" b="1" dirty="0" smtClean="0">
                <a:solidFill>
                  <a:schemeClr val="tx1"/>
                </a:solidFill>
              </a:rPr>
              <a:t>, </a:t>
            </a:r>
            <a:r>
              <a:rPr lang="en-US" sz="2200" b="1" dirty="0" err="1" smtClean="0">
                <a:solidFill>
                  <a:schemeClr val="tx1"/>
                </a:solidFill>
              </a:rPr>
              <a:t>izotermalıq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keńeyiwde</a:t>
            </a:r>
            <a:r>
              <a:rPr lang="en-US" sz="2200" b="1" dirty="0" smtClean="0">
                <a:solidFill>
                  <a:schemeClr val="tx1"/>
                </a:solidFill>
              </a:rPr>
              <a:t>, </a:t>
            </a:r>
            <a:r>
              <a:rPr lang="en-US" sz="2200" b="1" dirty="0" err="1" smtClean="0">
                <a:solidFill>
                  <a:schemeClr val="tx1"/>
                </a:solidFill>
              </a:rPr>
              <a:t>sırttan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jıllılıq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muǵdarı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kelip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turǵanı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ushın</a:t>
            </a:r>
            <a:r>
              <a:rPr lang="en-US" sz="2200" b="1" dirty="0" smtClean="0">
                <a:solidFill>
                  <a:schemeClr val="tx1"/>
                </a:solidFill>
              </a:rPr>
              <a:t>, </a:t>
            </a:r>
            <a:r>
              <a:rPr lang="en-US" sz="2200" b="1" dirty="0" err="1" smtClean="0">
                <a:solidFill>
                  <a:schemeClr val="tx1"/>
                </a:solidFill>
              </a:rPr>
              <a:t>temperatura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turaqlı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qaladı</a:t>
            </a:r>
            <a:r>
              <a:rPr lang="en-US" sz="2200" b="1" dirty="0" smtClean="0">
                <a:solidFill>
                  <a:schemeClr val="tx1"/>
                </a:solidFill>
              </a:rPr>
              <a:t>.</a:t>
            </a:r>
            <a:endParaRPr lang="ru-RU" sz="2200" dirty="0" smtClean="0"/>
          </a:p>
        </p:txBody>
      </p:sp>
      <p:sp>
        <p:nvSpPr>
          <p:cNvPr id="1639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1142976" y="2714620"/>
          <a:ext cx="6629400" cy="1001713"/>
        </p:xfrm>
        <a:graphic>
          <a:graphicData uri="http://schemas.openxmlformats.org/presentationml/2006/ole">
            <p:oleObj spid="_x0000_s118242" name="Формула" r:id="rId4" imgW="3086100" imgH="469900" progId="Equation.3">
              <p:embed/>
            </p:oleObj>
          </a:graphicData>
        </a:graphic>
      </p:graphicFrame>
      <p:sp>
        <p:nvSpPr>
          <p:cNvPr id="16393" name="Rectangle 7"/>
          <p:cNvSpPr>
            <a:spLocks noChangeArrowheads="1"/>
          </p:cNvSpPr>
          <p:nvPr/>
        </p:nvSpPr>
        <p:spPr bwMode="auto">
          <a:xfrm>
            <a:off x="0" y="3071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2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72720684"/>
              </p:ext>
            </p:extLst>
          </p:nvPr>
        </p:nvGraphicFramePr>
        <p:xfrm>
          <a:off x="1785918" y="4071942"/>
          <a:ext cx="5552400" cy="1118768"/>
        </p:xfrm>
        <a:graphic>
          <a:graphicData uri="http://schemas.openxmlformats.org/presentationml/2006/ole">
            <p:oleObj spid="_x0000_s118243" name="Формула" r:id="rId5" imgW="2781300" imgH="558800" progId="Equation.3">
              <p:embed/>
            </p:oleObj>
          </a:graphicData>
        </a:graphic>
      </p:graphicFrame>
      <p:sp>
        <p:nvSpPr>
          <p:cNvPr id="1639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2232" name="Object 8"/>
          <p:cNvGraphicFramePr>
            <a:graphicFrameLocks noChangeAspect="1"/>
          </p:cNvGraphicFramePr>
          <p:nvPr/>
        </p:nvGraphicFramePr>
        <p:xfrm>
          <a:off x="3857620" y="571480"/>
          <a:ext cx="1547810" cy="479821"/>
        </p:xfrm>
        <a:graphic>
          <a:graphicData uri="http://schemas.openxmlformats.org/presentationml/2006/ole">
            <p:oleObj spid="_x0000_s118244" name="Формула" r:id="rId6" imgW="672808" imgH="203112" progId="Equation.3">
              <p:embed/>
            </p:oleObj>
          </a:graphicData>
        </a:graphic>
      </p:graphicFrame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2234" name="Object 10"/>
          <p:cNvGraphicFramePr>
            <a:graphicFrameLocks noChangeAspect="1"/>
          </p:cNvGraphicFramePr>
          <p:nvPr/>
        </p:nvGraphicFramePr>
        <p:xfrm>
          <a:off x="3643306" y="1214422"/>
          <a:ext cx="2000248" cy="880665"/>
        </p:xfrm>
        <a:graphic>
          <a:graphicData uri="http://schemas.openxmlformats.org/presentationml/2006/ole">
            <p:oleObj spid="_x0000_s118245" name="Формула" r:id="rId7" imgW="965200" imgH="4191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5642"/>
          <p:cNvPicPr>
            <a:picLocks noGrp="1" noChangeAspect="1" noChangeArrowheads="1"/>
          </p:cNvPicPr>
          <p:nvPr>
            <p:ph/>
          </p:nvPr>
        </p:nvPicPr>
        <p:blipFill rotWithShape="1">
          <a:blip r:embed="rId3"/>
          <a:srcRect b="8247"/>
          <a:stretch/>
        </p:blipFill>
        <p:spPr>
          <a:xfrm>
            <a:off x="1443037" y="723900"/>
            <a:ext cx="6257925" cy="447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/>
          <p:cNvSpPr/>
          <p:nvPr/>
        </p:nvSpPr>
        <p:spPr>
          <a:xfrm>
            <a:off x="1151544" y="638628"/>
            <a:ext cx="2340312" cy="450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А</a:t>
            </a:r>
            <a:r>
              <a:rPr lang="en-US" b="1" dirty="0" err="1" smtClean="0"/>
              <a:t>diabatalıq</a:t>
            </a:r>
            <a:r>
              <a:rPr lang="en-US" b="1" dirty="0" smtClean="0"/>
              <a:t> </a:t>
            </a:r>
            <a:r>
              <a:rPr lang="en-US" b="1" dirty="0" err="1" smtClean="0"/>
              <a:t>qısıw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424403" y="635116"/>
            <a:ext cx="2610348" cy="4950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А</a:t>
            </a:r>
            <a:r>
              <a:rPr lang="en-US" b="1" dirty="0" err="1" smtClean="0"/>
              <a:t>diabatalıq</a:t>
            </a:r>
            <a:r>
              <a:rPr lang="en-US" b="1" dirty="0" smtClean="0"/>
              <a:t> </a:t>
            </a:r>
            <a:r>
              <a:rPr lang="en-US" b="1" dirty="0" err="1" smtClean="0"/>
              <a:t>keńeyiw</a:t>
            </a:r>
            <a:r>
              <a:rPr lang="en-US" b="1" dirty="0" smtClean="0"/>
              <a:t> 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491856" y="548616"/>
            <a:ext cx="2070276" cy="72009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Baslanǵısh</a:t>
            </a:r>
            <a:r>
              <a:rPr lang="en-US" b="1" dirty="0" smtClean="0"/>
              <a:t> </a:t>
            </a:r>
            <a:r>
              <a:rPr lang="en-US" b="1" dirty="0" err="1" smtClean="0"/>
              <a:t>halat</a:t>
            </a:r>
            <a:r>
              <a:rPr lang="en-US" b="1" dirty="0" smtClean="0"/>
              <a:t>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484648" y="3203970"/>
            <a:ext cx="3025753" cy="73980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Sırtqı</a:t>
            </a:r>
            <a:r>
              <a:rPr lang="en-US" b="1" dirty="0" smtClean="0"/>
              <a:t> </a:t>
            </a:r>
            <a:r>
              <a:rPr lang="en-US" b="1" dirty="0" err="1" smtClean="0"/>
              <a:t>kúshler</a:t>
            </a:r>
            <a:r>
              <a:rPr lang="en-US" b="1" dirty="0" smtClean="0"/>
              <a:t> </a:t>
            </a:r>
            <a:r>
              <a:rPr lang="en-US" b="1" dirty="0" err="1" smtClean="0"/>
              <a:t>tásirinde</a:t>
            </a:r>
            <a:r>
              <a:rPr lang="en-US" b="1" dirty="0" smtClean="0"/>
              <a:t> </a:t>
            </a:r>
            <a:r>
              <a:rPr lang="ru-RU" b="1" dirty="0" smtClean="0"/>
              <a:t> </a:t>
            </a:r>
            <a:r>
              <a:rPr lang="en-US" b="1" err="1" smtClean="0"/>
              <a:t>atqarılǵan</a:t>
            </a:r>
            <a:r>
              <a:rPr lang="en-US" b="1" smtClean="0"/>
              <a:t> jumıs </a:t>
            </a:r>
            <a:r>
              <a:rPr lang="en-US" b="1" dirty="0" err="1" smtClean="0"/>
              <a:t>oń</a:t>
            </a:r>
            <a:r>
              <a:rPr lang="en-US" b="1" dirty="0" smtClean="0"/>
              <a:t> </a:t>
            </a:r>
            <a:r>
              <a:rPr lang="ru-RU" b="1" dirty="0" smtClean="0"/>
              <a:t>  А</a:t>
            </a:r>
            <a:r>
              <a:rPr lang="en-US" b="1" dirty="0" smtClean="0"/>
              <a:t> &gt; 0</a:t>
            </a:r>
            <a:endParaRPr lang="ru-RU" b="1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602337" y="4211016"/>
            <a:ext cx="2790373" cy="22503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ishki</a:t>
            </a:r>
            <a:r>
              <a:rPr lang="en-US" b="1" dirty="0" smtClean="0"/>
              <a:t> </a:t>
            </a:r>
            <a:r>
              <a:rPr lang="en-US" b="1" dirty="0" err="1" smtClean="0"/>
              <a:t>energiya</a:t>
            </a:r>
            <a:r>
              <a:rPr lang="en-US" b="1" dirty="0" smtClean="0"/>
              <a:t> </a:t>
            </a:r>
            <a:r>
              <a:rPr lang="en-US" b="1" dirty="0" err="1" smtClean="0"/>
              <a:t>artadı</a:t>
            </a:r>
            <a:r>
              <a:rPr lang="en-US" b="1" dirty="0" smtClean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595741" y="3203969"/>
            <a:ext cx="3036667" cy="53448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Sırtqı</a:t>
            </a:r>
            <a:r>
              <a:rPr lang="en-US" b="1" dirty="0" smtClean="0"/>
              <a:t> </a:t>
            </a:r>
            <a:r>
              <a:rPr lang="en-US" b="1" dirty="0" err="1" smtClean="0"/>
              <a:t>kúshler</a:t>
            </a:r>
            <a:r>
              <a:rPr lang="en-US" b="1" dirty="0" smtClean="0"/>
              <a:t> </a:t>
            </a:r>
            <a:r>
              <a:rPr lang="en-US" b="1" dirty="0" err="1" smtClean="0"/>
              <a:t>tásirinde</a:t>
            </a:r>
            <a:r>
              <a:rPr lang="en-US" b="1" dirty="0" smtClean="0"/>
              <a:t> </a:t>
            </a:r>
            <a:r>
              <a:rPr lang="en-US" b="1" dirty="0" err="1" smtClean="0"/>
              <a:t>atqarılǵan</a:t>
            </a:r>
            <a:r>
              <a:rPr lang="en-US" b="1" dirty="0" smtClean="0"/>
              <a:t> </a:t>
            </a:r>
            <a:r>
              <a:rPr lang="en-US" b="1" dirty="0" err="1" smtClean="0"/>
              <a:t>jumıs</a:t>
            </a:r>
            <a:r>
              <a:rPr lang="en-US" b="1" dirty="0" smtClean="0"/>
              <a:t> </a:t>
            </a:r>
            <a:r>
              <a:rPr lang="en-US" b="1" dirty="0" err="1" smtClean="0"/>
              <a:t>teris</a:t>
            </a:r>
            <a:r>
              <a:rPr lang="en-US" b="1" dirty="0" smtClean="0"/>
              <a:t> </a:t>
            </a:r>
            <a:r>
              <a:rPr lang="ru-RU" b="1" dirty="0" smtClean="0"/>
              <a:t>  А</a:t>
            </a:r>
            <a:r>
              <a:rPr lang="en-US" b="1" dirty="0" smtClean="0"/>
              <a:t> &lt; 0</a:t>
            </a:r>
            <a:endParaRPr lang="ru-RU" b="1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617006" y="3738453"/>
            <a:ext cx="2997375" cy="41064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b="1" dirty="0" err="1" smtClean="0"/>
              <a:t>ishki</a:t>
            </a:r>
            <a:r>
              <a:rPr lang="en-US" b="1" dirty="0" smtClean="0"/>
              <a:t> </a:t>
            </a:r>
            <a:r>
              <a:rPr lang="en-US" b="1" dirty="0" err="1" smtClean="0"/>
              <a:t>energiya</a:t>
            </a:r>
            <a:r>
              <a:rPr lang="en-US" b="1" dirty="0" smtClean="0"/>
              <a:t> </a:t>
            </a:r>
            <a:r>
              <a:rPr lang="en-US" b="1" dirty="0" err="1" smtClean="0"/>
              <a:t>kemeyedi</a:t>
            </a:r>
            <a:r>
              <a:rPr lang="en-US" b="1" dirty="0" smtClean="0"/>
              <a:t> </a:t>
            </a:r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477547" y="4461342"/>
            <a:ext cx="3025753" cy="3600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mtClean="0"/>
              <a:t> </a:t>
            </a:r>
            <a:r>
              <a:rPr lang="en-US" b="1" smtClean="0"/>
              <a:t>temperatura </a:t>
            </a:r>
            <a:r>
              <a:rPr lang="en-US" b="1" dirty="0" err="1" smtClean="0"/>
              <a:t>kóteriledi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625706" y="4522415"/>
            <a:ext cx="3015402" cy="3127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mtClean="0"/>
              <a:t> </a:t>
            </a:r>
            <a:r>
              <a:rPr lang="en-US" b="1" smtClean="0"/>
              <a:t>temperatura </a:t>
            </a:r>
            <a:r>
              <a:rPr lang="en-US" b="1" dirty="0" err="1" smtClean="0"/>
              <a:t>páseyedi</a:t>
            </a:r>
            <a:r>
              <a:rPr lang="en-US" b="1" dirty="0" smtClean="0"/>
              <a:t> </a:t>
            </a:r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860243" y="6039348"/>
            <a:ext cx="3735498" cy="3600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mtClean="0"/>
              <a:t> </a:t>
            </a:r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684514" y="6039348"/>
            <a:ext cx="3822895" cy="45006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mtClean="0"/>
              <a:t> 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123936" name="ShockwaveFlash1" r:id="rId2" imgW="7921714" imgH="5831657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19064" y="171432"/>
            <a:ext cx="8462984" cy="609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3600" b="1" dirty="0" err="1" smtClean="0">
                <a:solidFill>
                  <a:schemeClr val="tx1"/>
                </a:solidFill>
              </a:rPr>
              <a:t>Politropik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proces</a:t>
            </a:r>
            <a:r>
              <a:rPr lang="en-US" sz="3600" b="1" dirty="0" smtClean="0">
                <a:solidFill>
                  <a:schemeClr val="tx1"/>
                </a:solidFill>
              </a:rPr>
              <a:t>. </a:t>
            </a:r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r>
              <a:rPr lang="ru-RU" sz="3600" b="1" i="1" dirty="0" smtClean="0">
                <a:solidFill>
                  <a:schemeClr val="tx1"/>
                </a:solidFill>
              </a:rPr>
              <a:t> С=</a:t>
            </a:r>
            <a:r>
              <a:rPr lang="en-US" sz="3600" b="1" i="1" dirty="0" err="1" smtClean="0">
                <a:solidFill>
                  <a:schemeClr val="tx1"/>
                </a:solidFill>
              </a:rPr>
              <a:t>const</a:t>
            </a:r>
            <a:endParaRPr lang="ru-RU" sz="3600" b="1" i="1" dirty="0" smtClean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743464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 eaLnBrk="1" hangingPunct="1">
              <a:buNone/>
            </a:pPr>
            <a:r>
              <a:rPr lang="en-US" sz="2400" b="1" dirty="0" smtClean="0"/>
              <a:t>		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sıyımlılıǵı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qalatuǵın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politropik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proces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</a:p>
          <a:p>
            <a:pPr algn="just" eaLnBrk="1" hangingPunct="1">
              <a:buNone/>
            </a:pPr>
            <a:r>
              <a:rPr lang="en-US" sz="2400" b="1" dirty="0" smtClean="0"/>
              <a:t>		</a:t>
            </a:r>
            <a:r>
              <a:rPr lang="en-US" sz="2400" b="1" dirty="0" err="1" smtClean="0"/>
              <a:t>Joqarıda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keltirilgen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izoxoralıq</a:t>
            </a:r>
            <a:r>
              <a:rPr lang="en-US" sz="2400" b="1" i="1" dirty="0" smtClean="0"/>
              <a:t>, </a:t>
            </a:r>
            <a:r>
              <a:rPr lang="en-US" sz="2400" b="1" i="1" dirty="0" err="1" smtClean="0"/>
              <a:t>izobaralıq</a:t>
            </a:r>
            <a:r>
              <a:rPr lang="en-US" sz="2400" b="1" i="1" dirty="0" smtClean="0"/>
              <a:t>, </a:t>
            </a:r>
            <a:r>
              <a:rPr lang="en-US" sz="2400" b="1" i="1" dirty="0" err="1" smtClean="0"/>
              <a:t>izotermalıq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adiabatalıq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procesler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politropik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procestiń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jeke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esaplanadı</a:t>
            </a:r>
            <a:r>
              <a:rPr lang="en-US" sz="2400" b="1" dirty="0" smtClean="0"/>
              <a:t>. </a:t>
            </a:r>
          </a:p>
          <a:p>
            <a:pPr algn="just" eaLnBrk="1" hangingPunct="1">
              <a:buNone/>
            </a:pPr>
            <a:r>
              <a:rPr lang="en-US" sz="2400" b="1" dirty="0" smtClean="0"/>
              <a:t>		</a:t>
            </a:r>
            <a:r>
              <a:rPr lang="en-US" sz="2400" b="1" dirty="0" err="1" smtClean="0"/>
              <a:t>Politropik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teńleme</a:t>
            </a:r>
            <a:endParaRPr lang="en-US" sz="2400" b="1" dirty="0" smtClean="0"/>
          </a:p>
          <a:p>
            <a:pPr marL="0" indent="0" eaLnBrk="1" hangingPunct="1">
              <a:buNone/>
            </a:pPr>
            <a:r>
              <a:rPr lang="en-US" sz="2400" b="1" dirty="0" smtClean="0"/>
              <a:t> </a:t>
            </a:r>
            <a:endParaRPr lang="ru-RU" sz="2800" dirty="0" smtClean="0"/>
          </a:p>
          <a:p>
            <a:pPr marL="0" indent="0" algn="just" eaLnBrk="1" hangingPunct="1">
              <a:buNone/>
            </a:pPr>
            <a:r>
              <a:rPr lang="ru-RU" sz="2800" dirty="0" smtClean="0"/>
              <a:t>        </a:t>
            </a:r>
            <a:r>
              <a:rPr lang="en-US" sz="2400" b="1" dirty="0" err="1" smtClean="0"/>
              <a:t>politropik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kórsetkishi</a:t>
            </a:r>
            <a:r>
              <a:rPr lang="en-US" sz="2400" b="1" dirty="0" smtClean="0"/>
              <a:t> </a:t>
            </a:r>
            <a:endParaRPr lang="ru-RU" sz="2800" dirty="0" smtClean="0"/>
          </a:p>
        </p:txBody>
      </p:sp>
      <p:sp>
        <p:nvSpPr>
          <p:cNvPr id="17414" name="Rectangle 12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4400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45160565"/>
              </p:ext>
            </p:extLst>
          </p:nvPr>
        </p:nvGraphicFramePr>
        <p:xfrm>
          <a:off x="4286248" y="3158964"/>
          <a:ext cx="2038820" cy="575778"/>
        </p:xfrm>
        <a:graphic>
          <a:graphicData uri="http://schemas.openxmlformats.org/presentationml/2006/ole">
            <p:oleObj spid="_x0000_s119024" name="Формула" r:id="rId4" imgW="812447" imgH="228501" progId="Equation.3">
              <p:embed/>
            </p:oleObj>
          </a:graphicData>
        </a:graphic>
      </p:graphicFrame>
      <p:sp>
        <p:nvSpPr>
          <p:cNvPr id="17415" name="Rectangle 1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4402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36224756"/>
              </p:ext>
            </p:extLst>
          </p:nvPr>
        </p:nvGraphicFramePr>
        <p:xfrm>
          <a:off x="3810000" y="4419132"/>
          <a:ext cx="1524000" cy="962025"/>
        </p:xfrm>
        <a:graphic>
          <a:graphicData uri="http://schemas.openxmlformats.org/presentationml/2006/ole">
            <p:oleObj spid="_x0000_s119025" name="Формула" r:id="rId5" imgW="723586" imgH="457002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572000" y="5148272"/>
            <a:ext cx="2714640" cy="1538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766872" y="5148272"/>
            <a:ext cx="2714640" cy="15382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3509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3600" b="1" dirty="0" err="1" smtClean="0">
                <a:solidFill>
                  <a:schemeClr val="tx1"/>
                </a:solidFill>
              </a:rPr>
              <a:t>Hár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qıylı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err="1" smtClean="0">
                <a:solidFill>
                  <a:schemeClr val="tx1"/>
                </a:solidFill>
              </a:rPr>
              <a:t>procesler</a:t>
            </a:r>
            <a:r>
              <a:rPr lang="en-US" sz="3600" b="1" smtClean="0">
                <a:solidFill>
                  <a:schemeClr val="tx1"/>
                </a:solidFill>
              </a:rPr>
              <a:t> ushın </a:t>
            </a:r>
            <a:r>
              <a:rPr lang="en-US" sz="3600" b="1" dirty="0" err="1" smtClean="0">
                <a:solidFill>
                  <a:schemeClr val="tx1"/>
                </a:solidFill>
              </a:rPr>
              <a:t>jıllılıq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sıyımlılıǵı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mánisleri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hám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kórsetkishleri</a:t>
            </a:r>
            <a:endParaRPr lang="ru-RU" sz="3600" b="1" dirty="0" smtClean="0">
              <a:solidFill>
                <a:schemeClr val="bg2"/>
              </a:solidFill>
            </a:endParaRPr>
          </a:p>
        </p:txBody>
      </p:sp>
      <p:pic>
        <p:nvPicPr>
          <p:cNvPr id="57349" name="Picture 5" descr="666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500040" y="2252656"/>
            <a:ext cx="8234408" cy="2661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4400" name="Object 128"/>
          <p:cNvGraphicFramePr>
            <a:graphicFrameLocks noChangeAspect="1"/>
          </p:cNvGraphicFramePr>
          <p:nvPr/>
        </p:nvGraphicFramePr>
        <p:xfrm>
          <a:off x="1857360" y="5600712"/>
          <a:ext cx="2422782" cy="684211"/>
        </p:xfrm>
        <a:graphic>
          <a:graphicData uri="http://schemas.openxmlformats.org/presentationml/2006/ole">
            <p:oleObj spid="_x0000_s123124" name="Формула" r:id="rId5" imgW="812447" imgH="228501" progId="Equation.3">
              <p:embed/>
            </p:oleObj>
          </a:graphicData>
        </a:graphic>
      </p:graphicFrame>
      <p:graphicFrame>
        <p:nvGraphicFramePr>
          <p:cNvPr id="54402" name="Object 130"/>
          <p:cNvGraphicFramePr>
            <a:graphicFrameLocks noChangeAspect="1"/>
          </p:cNvGraphicFramePr>
          <p:nvPr/>
        </p:nvGraphicFramePr>
        <p:xfrm>
          <a:off x="5024440" y="5329248"/>
          <a:ext cx="1885952" cy="1190507"/>
        </p:xfrm>
        <a:graphic>
          <a:graphicData uri="http://schemas.openxmlformats.org/presentationml/2006/ole">
            <p:oleObj spid="_x0000_s123125" name="Формула" r:id="rId6" imgW="723586" imgH="457002" progId="Equation.3">
              <p:embed/>
            </p:oleObj>
          </a:graphicData>
        </a:graphic>
      </p:graphicFrame>
      <p:sp>
        <p:nvSpPr>
          <p:cNvPr id="2" name="Скругленный прямоугольник 1"/>
          <p:cNvSpPr/>
          <p:nvPr/>
        </p:nvSpPr>
        <p:spPr>
          <a:xfrm>
            <a:off x="971520" y="2348856"/>
            <a:ext cx="2152672" cy="45006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Proces</a:t>
            </a:r>
            <a:endParaRPr lang="ru-RU" sz="2800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11472" y="2978940"/>
            <a:ext cx="2790372" cy="3600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Adiabatalıq</a:t>
            </a:r>
            <a:endParaRPr lang="ru-RU" sz="2800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76828" y="3463466"/>
            <a:ext cx="2790372" cy="3600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Izotermalıq</a:t>
            </a:r>
            <a:r>
              <a:rPr lang="en-US" sz="2800" b="1" dirty="0" smtClean="0"/>
              <a:t> </a:t>
            </a:r>
            <a:endParaRPr lang="ru-RU" sz="28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71472" y="3929066"/>
            <a:ext cx="2790372" cy="3600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Izobaralıq</a:t>
            </a:r>
            <a:r>
              <a:rPr lang="en-US" sz="2800" b="1" dirty="0" smtClean="0"/>
              <a:t> </a:t>
            </a:r>
            <a:endParaRPr lang="ru-RU" sz="28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42910" y="4429132"/>
            <a:ext cx="2790372" cy="36004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Izoxoralıq</a:t>
            </a:r>
            <a:r>
              <a:rPr lang="en-US" sz="2800" b="1" dirty="0" smtClean="0"/>
              <a:t> </a:t>
            </a:r>
            <a:r>
              <a:rPr lang="uz-Cyrl-UZ" sz="2800" dirty="0" smtClean="0"/>
              <a:t> 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8576" y="442896"/>
            <a:ext cx="8686848" cy="23526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Sistema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bir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qatar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termodinamikalıq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halatlardan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ótip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óziniń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baslanǵısh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halatına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qaytatuǵın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</a:t>
            </a:r>
            <a:r>
              <a:rPr lang="en-US" sz="2800" b="1" dirty="0" smtClean="0"/>
              <a:t> </a:t>
            </a:r>
          </a:p>
          <a:p>
            <a:pPr algn="ctr"/>
            <a:r>
              <a:rPr lang="en-US" sz="2800" b="1" i="1" dirty="0" err="1" smtClean="0">
                <a:solidFill>
                  <a:srgbClr val="FF0000"/>
                </a:solidFill>
              </a:rPr>
              <a:t>aylanbalı</a:t>
            </a:r>
            <a:r>
              <a:rPr 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proces</a:t>
            </a:r>
            <a:r>
              <a:rPr lang="en-US" sz="2800" b="1" i="1" dirty="0" smtClean="0">
                <a:solidFill>
                  <a:srgbClr val="FF0000"/>
                </a:solidFill>
              </a:rPr>
              <a:t> </a:t>
            </a:r>
            <a:r>
              <a:rPr lang="uz-Cyrl-UZ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/>
              <a:t>dep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ataladı</a:t>
            </a:r>
            <a:r>
              <a:rPr lang="en-US" sz="2800" b="1" dirty="0" smtClean="0"/>
              <a:t>. </a:t>
            </a:r>
            <a:r>
              <a:rPr lang="uz-Cyrl-UZ" sz="2800" b="1" dirty="0" smtClean="0"/>
              <a:t> </a:t>
            </a:r>
            <a:endParaRPr lang="ru-RU" sz="2800" b="1" dirty="0" smtClean="0"/>
          </a:p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3000372"/>
            <a:ext cx="8686848" cy="33432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/>
              <a:t>Termodinamikalıq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egerde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áwel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tuwrı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ciklda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keyin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keri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ciklda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júz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berse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ol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halatına</a:t>
            </a:r>
            <a:r>
              <a:rPr lang="en-US" sz="2800" b="1" dirty="0" smtClean="0"/>
              <a:t>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qaytıwshı</a:t>
            </a:r>
            <a:r>
              <a:rPr 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proces</a:t>
            </a:r>
            <a:r>
              <a:rPr 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/>
              <a:t>dep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esaplanadı</a:t>
            </a:r>
            <a:r>
              <a:rPr lang="en-US" sz="2800" b="1" dirty="0" smtClean="0"/>
              <a:t>. </a:t>
            </a:r>
            <a:r>
              <a:rPr lang="en-US" sz="2800" b="1" dirty="0" err="1" smtClean="0"/>
              <a:t>Sebebi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bul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átirap-ortalıq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qaralıp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atırǵan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sistemada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artıqsha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ózgeriwler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júz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bermeydi</a:t>
            </a:r>
            <a:r>
              <a:rPr lang="en-US" sz="2800" b="1" dirty="0" smtClean="0"/>
              <a:t>. </a:t>
            </a:r>
            <a:r>
              <a:rPr lang="uz-Cyrl-UZ" sz="2800" b="1" dirty="0" smtClean="0"/>
              <a:t> </a:t>
            </a:r>
            <a:endParaRPr lang="ru-RU" sz="2800" b="1" dirty="0" smtClean="0"/>
          </a:p>
          <a:p>
            <a:pPr algn="ctr">
              <a:lnSpc>
                <a:spcPct val="80000"/>
              </a:lnSpc>
            </a:pPr>
            <a:r>
              <a:rPr lang="en-US" sz="2800" b="1" dirty="0" smtClean="0"/>
              <a:t>Sol </a:t>
            </a:r>
            <a:r>
              <a:rPr lang="en-US" sz="2800" b="1" dirty="0" err="1" smtClean="0"/>
              <a:t>shárayatqa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iye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bolmaǵan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barlıq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procesler</a:t>
            </a:r>
            <a:r>
              <a:rPr lang="en-US" sz="2800" b="1" dirty="0" smtClean="0"/>
              <a:t> </a:t>
            </a:r>
          </a:p>
          <a:p>
            <a:pPr algn="ctr">
              <a:lnSpc>
                <a:spcPct val="80000"/>
              </a:lnSpc>
            </a:pPr>
            <a:r>
              <a:rPr lang="en-US" sz="2800" b="1" i="1" dirty="0" err="1" smtClean="0">
                <a:solidFill>
                  <a:srgbClr val="FF0000"/>
                </a:solidFill>
              </a:rPr>
              <a:t>qaytımsız</a:t>
            </a:r>
            <a:r>
              <a:rPr 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sz="2800" b="1" i="1" dirty="0" err="1" smtClean="0">
                <a:solidFill>
                  <a:srgbClr val="FF0000"/>
                </a:solidFill>
              </a:rPr>
              <a:t>procesler</a:t>
            </a:r>
            <a:r>
              <a:rPr 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/>
              <a:t>dep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esaplanadı</a:t>
            </a:r>
            <a:r>
              <a:rPr lang="en-US" sz="2800" b="1" dirty="0" smtClean="0"/>
              <a:t>. </a:t>
            </a:r>
            <a:r>
              <a:rPr lang="uz-Cyrl-UZ" sz="2800" b="1" dirty="0" smtClean="0"/>
              <a:t> </a:t>
            </a:r>
            <a:endParaRPr lang="ru-RU" sz="2800" b="1" dirty="0" smtClean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10200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1" name="Picture 5" descr="1212"/>
          <p:cNvPicPr>
            <a:picLocks noGrp="1" noChangeAspect="1" noChangeArrowheads="1"/>
          </p:cNvPicPr>
          <p:nvPr>
            <p:ph/>
          </p:nvPr>
        </p:nvPicPr>
        <p:blipFill rotWithShape="1">
          <a:blip r:embed="rId3"/>
          <a:srcRect t="14082" b="1361"/>
          <a:stretch/>
        </p:blipFill>
        <p:spPr>
          <a:xfrm>
            <a:off x="881508" y="1403730"/>
            <a:ext cx="7742830" cy="4410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Скругленный прямоугольник 1"/>
          <p:cNvSpPr/>
          <p:nvPr/>
        </p:nvSpPr>
        <p:spPr>
          <a:xfrm>
            <a:off x="214282" y="285728"/>
            <a:ext cx="4548014" cy="90012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Tuwrı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ciklda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gazdıń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qısılıwına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qaraǵanda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keńeyiwi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joqarı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ótedi</a:t>
            </a:r>
            <a:r>
              <a:rPr lang="en-US" sz="2400" b="1" dirty="0" smtClean="0"/>
              <a:t>.</a:t>
            </a:r>
            <a:endParaRPr lang="ru-RU" sz="2400" b="1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481989" y="285728"/>
            <a:ext cx="4662011" cy="90012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Keri </a:t>
            </a:r>
            <a:r>
              <a:rPr lang="en-US" sz="2400" b="1" dirty="0" err="1" smtClean="0"/>
              <a:t>ciklda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keńeyiwine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qaraǵanda</a:t>
            </a:r>
            <a:r>
              <a:rPr lang="en-US" sz="2400" dirty="0" smtClean="0"/>
              <a:t> </a:t>
            </a:r>
            <a:r>
              <a:rPr lang="en-US" sz="2400" b="1" dirty="0" err="1" smtClean="0"/>
              <a:t>qısılıwı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joqarı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ótedi</a:t>
            </a:r>
            <a:r>
              <a:rPr lang="en-US" sz="2400" b="1" dirty="0" smtClean="0"/>
              <a:t>.</a:t>
            </a:r>
            <a:endParaRPr lang="ru-RU" sz="2400" b="1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061532" y="3969072"/>
            <a:ext cx="3510468" cy="13501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/>
              <a:t>Issılıq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dvigateli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saat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strelkası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boyınsha</a:t>
            </a:r>
            <a:r>
              <a:rPr lang="en-US" sz="2200" b="1" dirty="0" smtClean="0"/>
              <a:t>, </a:t>
            </a:r>
          </a:p>
          <a:p>
            <a:pPr algn="ctr"/>
            <a:r>
              <a:rPr lang="en-US" sz="2200" b="1" dirty="0" err="1" smtClean="0"/>
              <a:t>tuwrı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ciklda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oń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jumıs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atqaradı</a:t>
            </a:r>
            <a:endParaRPr lang="ru-RU" sz="2200" b="1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932048" y="3879060"/>
            <a:ext cx="3510468" cy="144019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/>
              <a:t>Saat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strelkasına</a:t>
            </a:r>
            <a:r>
              <a:rPr lang="en-US" sz="2200" b="1" dirty="0" smtClean="0"/>
              <a:t> </a:t>
            </a:r>
          </a:p>
          <a:p>
            <a:pPr algn="ctr"/>
            <a:r>
              <a:rPr lang="en-US" sz="2200" b="1" dirty="0" err="1" smtClean="0"/>
              <a:t>keri</a:t>
            </a:r>
            <a:r>
              <a:rPr lang="en-US" sz="2200" b="1" dirty="0" smtClean="0"/>
              <a:t>  </a:t>
            </a:r>
            <a:r>
              <a:rPr lang="en-US" sz="2200" b="1" dirty="0" err="1" smtClean="0"/>
              <a:t>ciklda</a:t>
            </a:r>
            <a:r>
              <a:rPr lang="en-US" sz="2200" b="1" dirty="0" smtClean="0"/>
              <a:t> </a:t>
            </a:r>
            <a:endParaRPr lang="ru-RU" sz="2200" b="1" dirty="0" smtClean="0"/>
          </a:p>
          <a:p>
            <a:pPr algn="ctr"/>
            <a:r>
              <a:rPr lang="en-US" sz="2200" b="1" dirty="0" err="1"/>
              <a:t>g</a:t>
            </a:r>
            <a:r>
              <a:rPr lang="en-US" sz="2200" b="1" dirty="0" err="1" smtClean="0"/>
              <a:t>az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teris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jumıs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atqaradı</a:t>
            </a:r>
            <a:endParaRPr lang="ru-RU" sz="2200" b="1" dirty="0"/>
          </a:p>
        </p:txBody>
      </p:sp>
    </p:spTree>
    <p:extLst>
      <p:ext uri="{BB962C8B-B14F-4D97-AF65-F5344CB8AC3E}">
        <p14:creationId xmlns:p14="http://schemas.microsoft.com/office/powerpoint/2010/main" xmlns="" val="80387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228576" y="171432"/>
            <a:ext cx="8686800" cy="160020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700" b="1" dirty="0" err="1" smtClean="0"/>
              <a:t>Sistema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aylanbalı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proces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nátiyjesinde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óziniń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baslanǵısh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halatına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qaytqanda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onıń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ishki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energiyası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ózgermeydi</a:t>
            </a:r>
            <a:r>
              <a:rPr lang="en-US" sz="2700" b="1" dirty="0" smtClean="0"/>
              <a:t>: </a:t>
            </a:r>
            <a:br>
              <a:rPr lang="en-US" sz="2700" b="1" dirty="0" smtClean="0"/>
            </a:br>
            <a:r>
              <a:rPr lang="ru-RU" sz="2700" b="1" dirty="0" smtClean="0"/>
              <a:t>∆</a:t>
            </a:r>
            <a:r>
              <a:rPr lang="en-US" sz="2700" b="1" dirty="0" smtClean="0"/>
              <a:t>U</a:t>
            </a:r>
            <a:r>
              <a:rPr lang="ru-RU" sz="2700" b="1" dirty="0" smtClean="0"/>
              <a:t> = 0.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ru-RU" sz="4000" dirty="0" smtClean="0"/>
              <a:t> </a:t>
            </a:r>
          </a:p>
        </p:txBody>
      </p:sp>
      <p:pic>
        <p:nvPicPr>
          <p:cNvPr id="64519" name="Picture 7" descr="366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38088" y="2162168"/>
            <a:ext cx="3443900" cy="3495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51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3714744" y="1981200"/>
            <a:ext cx="5214974" cy="461488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sz="2300" b="1" dirty="0" smtClean="0"/>
              <a:t>   А</a:t>
            </a:r>
            <a:r>
              <a:rPr lang="ru-RU" sz="2300" b="1" baseline="-25000" dirty="0" smtClean="0"/>
              <a:t>1</a:t>
            </a:r>
            <a:r>
              <a:rPr lang="ru-RU" sz="2300" b="1" dirty="0" smtClean="0"/>
              <a:t> </a:t>
            </a:r>
            <a:r>
              <a:rPr lang="en-US" sz="2300" b="1" dirty="0" err="1" smtClean="0"/>
              <a:t>keńeyiwde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atqarılǵan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jumıs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oń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hám</a:t>
            </a:r>
            <a:r>
              <a:rPr lang="en-US" sz="2300" b="1" dirty="0" smtClean="0"/>
              <a:t> </a:t>
            </a:r>
            <a:r>
              <a:rPr lang="ru-RU" sz="2300" b="1" i="1" dirty="0" smtClean="0"/>
              <a:t>1а2</a:t>
            </a:r>
            <a:r>
              <a:rPr lang="en-US" sz="2300" b="1" i="1" dirty="0" smtClean="0"/>
              <a:t>V</a:t>
            </a:r>
            <a:r>
              <a:rPr lang="ru-RU" sz="2300" b="1" i="1" baseline="-25000" dirty="0" smtClean="0"/>
              <a:t>2</a:t>
            </a:r>
            <a:r>
              <a:rPr lang="ru-RU" sz="2300" b="1" i="1" dirty="0" smtClean="0"/>
              <a:t> </a:t>
            </a:r>
            <a:r>
              <a:rPr lang="en-US" sz="2300" b="1" i="1" dirty="0" smtClean="0"/>
              <a:t>V</a:t>
            </a:r>
            <a:r>
              <a:rPr lang="ru-RU" sz="2300" b="1" i="1" baseline="-25000" dirty="0" smtClean="0"/>
              <a:t>1</a:t>
            </a:r>
            <a:r>
              <a:rPr lang="ru-RU" sz="2300" b="1" i="1" dirty="0" smtClean="0"/>
              <a:t>1 </a:t>
            </a:r>
            <a:r>
              <a:rPr lang="en-US" sz="2300" b="1" dirty="0" err="1" smtClean="0"/>
              <a:t>maydan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menen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belgilenedi</a:t>
            </a:r>
            <a:r>
              <a:rPr lang="en-US" sz="2300" b="1" dirty="0" smtClean="0"/>
              <a:t>.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300" b="1" dirty="0"/>
              <a:t>	</a:t>
            </a:r>
            <a:r>
              <a:rPr lang="ru-RU" sz="2300" b="1" dirty="0" smtClean="0"/>
              <a:t>А</a:t>
            </a:r>
            <a:r>
              <a:rPr lang="ru-RU" sz="2300" b="1" baseline="-25000" dirty="0" smtClean="0"/>
              <a:t>2</a:t>
            </a:r>
            <a:r>
              <a:rPr lang="ru-RU" sz="2300" b="1" dirty="0" smtClean="0"/>
              <a:t> </a:t>
            </a:r>
            <a:r>
              <a:rPr lang="en-US" sz="2300" b="1" dirty="0" err="1" smtClean="0"/>
              <a:t>qısıw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procesinde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atqarılǵan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jumıs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teris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hám</a:t>
            </a:r>
            <a:r>
              <a:rPr lang="en-US" sz="2300" b="1" dirty="0" smtClean="0"/>
              <a:t> </a:t>
            </a:r>
            <a:r>
              <a:rPr lang="ru-RU" sz="2300" b="1" i="1" dirty="0" smtClean="0"/>
              <a:t>2</a:t>
            </a:r>
            <a:r>
              <a:rPr lang="en-US" sz="2300" b="1" i="1" dirty="0" smtClean="0"/>
              <a:t>b</a:t>
            </a:r>
            <a:r>
              <a:rPr lang="ru-RU" sz="2300" b="1" i="1" dirty="0" smtClean="0"/>
              <a:t>1 </a:t>
            </a:r>
            <a:r>
              <a:rPr lang="en-US" sz="2300" b="1" i="1" dirty="0" smtClean="0"/>
              <a:t>V</a:t>
            </a:r>
            <a:r>
              <a:rPr lang="ru-RU" sz="2300" b="1" i="1" baseline="-25000" dirty="0" smtClean="0"/>
              <a:t>1</a:t>
            </a:r>
            <a:r>
              <a:rPr lang="ru-RU" sz="2300" b="1" i="1" dirty="0" smtClean="0"/>
              <a:t> </a:t>
            </a:r>
            <a:r>
              <a:rPr lang="en-US" sz="2300" b="1" i="1" dirty="0" smtClean="0"/>
              <a:t>V</a:t>
            </a:r>
            <a:r>
              <a:rPr lang="ru-RU" sz="2300" b="1" i="1" baseline="-25000" dirty="0" smtClean="0"/>
              <a:t>2</a:t>
            </a:r>
            <a:r>
              <a:rPr lang="ru-RU" sz="2300" b="1" i="1" dirty="0" smtClean="0"/>
              <a:t> 2  </a:t>
            </a:r>
            <a:r>
              <a:rPr lang="en-US" sz="2300" b="1" dirty="0" err="1" smtClean="0"/>
              <a:t>maydan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menen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belgilenedi</a:t>
            </a:r>
            <a:r>
              <a:rPr lang="en-US" sz="2300" b="1" dirty="0" smtClean="0"/>
              <a:t>.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300" b="1" dirty="0"/>
              <a:t>	</a:t>
            </a:r>
            <a:r>
              <a:rPr lang="ru-RU" sz="2300" b="1" dirty="0" smtClean="0"/>
              <a:t>А </a:t>
            </a:r>
            <a:r>
              <a:rPr lang="en-US" sz="2300" b="1" dirty="0" err="1" smtClean="0"/>
              <a:t>ciklda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atqarılǵan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tolıq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jumıs</a:t>
            </a:r>
            <a:r>
              <a:rPr lang="en-US" sz="2300" b="1" dirty="0" smtClean="0"/>
              <a:t>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300" b="1" i="1" dirty="0"/>
              <a:t>	</a:t>
            </a:r>
            <a:r>
              <a:rPr lang="ru-RU" sz="2300" b="1" i="1" dirty="0" smtClean="0"/>
              <a:t>А</a:t>
            </a:r>
            <a:r>
              <a:rPr lang="en-US" sz="2300" b="1" i="1" dirty="0" smtClean="0"/>
              <a:t> </a:t>
            </a:r>
            <a:r>
              <a:rPr lang="ru-RU" sz="2300" b="1" i="1" dirty="0" smtClean="0"/>
              <a:t>=</a:t>
            </a:r>
            <a:r>
              <a:rPr lang="en-US" sz="2300" b="1" i="1" dirty="0" smtClean="0"/>
              <a:t> </a:t>
            </a:r>
            <a:r>
              <a:rPr lang="ru-RU" sz="2300" b="1" i="1" dirty="0" smtClean="0"/>
              <a:t>А</a:t>
            </a:r>
            <a:r>
              <a:rPr lang="ru-RU" sz="2300" b="1" i="1" baseline="-25000" dirty="0" smtClean="0"/>
              <a:t>1</a:t>
            </a:r>
            <a:r>
              <a:rPr lang="en-US" sz="2300" b="1" i="1" baseline="-25000" dirty="0" smtClean="0"/>
              <a:t> </a:t>
            </a:r>
            <a:r>
              <a:rPr lang="ru-RU" sz="2300" b="1" i="1" dirty="0" smtClean="0"/>
              <a:t>+</a:t>
            </a:r>
            <a:r>
              <a:rPr lang="en-US" sz="2300" b="1" i="1" dirty="0" smtClean="0"/>
              <a:t> </a:t>
            </a:r>
            <a:r>
              <a:rPr lang="ru-RU" sz="2300" b="1" i="1" dirty="0" smtClean="0"/>
              <a:t>А</a:t>
            </a:r>
            <a:r>
              <a:rPr lang="ru-RU" sz="2300" b="1" i="1" baseline="-25000" dirty="0" smtClean="0"/>
              <a:t>2 </a:t>
            </a:r>
            <a:r>
              <a:rPr lang="ru-RU" sz="2300" b="1" i="1" dirty="0" smtClean="0"/>
              <a:t>  </a:t>
            </a:r>
            <a:r>
              <a:rPr lang="en-US" sz="2300" b="1" dirty="0" err="1" smtClean="0"/>
              <a:t>tuyıq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iymek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sızıq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penen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oralǵan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maydan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menen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belgilenedi</a:t>
            </a:r>
            <a:r>
              <a:rPr lang="en-US" sz="2300" b="1" dirty="0" smtClean="0"/>
              <a:t>.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300" b="1" dirty="0"/>
              <a:t>	</a:t>
            </a:r>
            <a:r>
              <a:rPr lang="en-US" sz="2300" b="1" dirty="0" err="1" smtClean="0"/>
              <a:t>Solay</a:t>
            </a:r>
            <a:r>
              <a:rPr lang="en-US" sz="2300" b="1" dirty="0" smtClean="0"/>
              <a:t> </a:t>
            </a:r>
            <a:r>
              <a:rPr lang="en-US" sz="2300" b="1" dirty="0" err="1" smtClean="0"/>
              <a:t>etip</a:t>
            </a:r>
            <a:r>
              <a:rPr lang="en-US" sz="2300" b="1" dirty="0" smtClean="0"/>
              <a:t>, </a:t>
            </a:r>
            <a:r>
              <a:rPr lang="en-US" sz="2300" b="1" i="1" dirty="0" err="1" smtClean="0"/>
              <a:t>atqarılǵan</a:t>
            </a:r>
            <a:r>
              <a:rPr lang="en-US" sz="2300" b="1" i="1" dirty="0" smtClean="0"/>
              <a:t> </a:t>
            </a:r>
            <a:r>
              <a:rPr lang="en-US" sz="2300" b="1" i="1" dirty="0" err="1" smtClean="0"/>
              <a:t>jumıs</a:t>
            </a:r>
            <a:r>
              <a:rPr lang="en-US" sz="2300" b="1" i="1" dirty="0" smtClean="0"/>
              <a:t> </a:t>
            </a:r>
            <a:r>
              <a:rPr lang="en-US" sz="2300" b="1" i="1" dirty="0" err="1" smtClean="0"/>
              <a:t>termodinamikalıq</a:t>
            </a:r>
            <a:r>
              <a:rPr lang="en-US" sz="2300" b="1" i="1" dirty="0" smtClean="0"/>
              <a:t> </a:t>
            </a:r>
            <a:r>
              <a:rPr lang="en-US" sz="2300" b="1" i="1" dirty="0" err="1" smtClean="0"/>
              <a:t>sistemanıń</a:t>
            </a:r>
            <a:r>
              <a:rPr lang="en-US" sz="2300" b="1" i="1" dirty="0" smtClean="0"/>
              <a:t> </a:t>
            </a:r>
            <a:r>
              <a:rPr lang="en-US" sz="2300" b="1" i="1" dirty="0" err="1" smtClean="0"/>
              <a:t>halatınan</a:t>
            </a:r>
            <a:r>
              <a:rPr lang="en-US" sz="2300" b="1" i="1" dirty="0" smtClean="0"/>
              <a:t> </a:t>
            </a:r>
            <a:r>
              <a:rPr lang="en-US" sz="2300" b="1" i="1" dirty="0" err="1" smtClean="0"/>
              <a:t>tısqarı</a:t>
            </a:r>
            <a:r>
              <a:rPr lang="en-US" sz="2300" b="1" i="1" dirty="0" smtClean="0"/>
              <a:t> </a:t>
            </a:r>
            <a:r>
              <a:rPr lang="en-US" sz="2300" b="1" i="1" dirty="0" err="1" smtClean="0"/>
              <a:t>júz</a:t>
            </a:r>
            <a:r>
              <a:rPr lang="en-US" sz="2300" b="1" i="1" dirty="0" smtClean="0"/>
              <a:t> </a:t>
            </a:r>
            <a:r>
              <a:rPr lang="en-US" sz="2300" b="1" i="1" dirty="0" err="1" smtClean="0"/>
              <a:t>berip</a:t>
            </a:r>
            <a:r>
              <a:rPr lang="en-US" sz="2300" b="1" i="1" dirty="0" smtClean="0"/>
              <a:t> </a:t>
            </a:r>
            <a:r>
              <a:rPr lang="en-US" sz="2300" b="1" i="1" dirty="0" err="1" smtClean="0"/>
              <a:t>atırǵan</a:t>
            </a:r>
            <a:r>
              <a:rPr lang="en-US" sz="2300" b="1" i="1" dirty="0" smtClean="0"/>
              <a:t> </a:t>
            </a:r>
            <a:r>
              <a:rPr lang="en-US" sz="2300" b="1" i="1" dirty="0" err="1" smtClean="0"/>
              <a:t>halatlardıń</a:t>
            </a:r>
            <a:r>
              <a:rPr lang="en-US" sz="2300" b="1" i="1" dirty="0" smtClean="0"/>
              <a:t> </a:t>
            </a:r>
            <a:r>
              <a:rPr lang="en-US" sz="2300" b="1" i="1" dirty="0" err="1" smtClean="0"/>
              <a:t>túrine</a:t>
            </a:r>
            <a:r>
              <a:rPr lang="en-US" sz="2300" b="1" i="1" dirty="0" smtClean="0"/>
              <a:t> de </a:t>
            </a:r>
            <a:r>
              <a:rPr lang="en-US" sz="2300" b="1" i="1" dirty="0" err="1" smtClean="0"/>
              <a:t>baylanıslı</a:t>
            </a:r>
            <a:r>
              <a:rPr lang="en-US" sz="2300" b="1" i="1" dirty="0" smtClean="0"/>
              <a:t>. </a:t>
            </a:r>
            <a:endParaRPr lang="ru-RU" sz="2300" b="1" i="1" dirty="0" smtClean="0"/>
          </a:p>
        </p:txBody>
      </p:sp>
    </p:spTree>
    <p:extLst>
      <p:ext uri="{BB962C8B-B14F-4D97-AF65-F5344CB8AC3E}">
        <p14:creationId xmlns:p14="http://schemas.microsoft.com/office/powerpoint/2010/main" xmlns="" val="55345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45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4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4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4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4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4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64518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8" name="Picture 4" descr="ÐÐ°ÑÑÐ¸Ð½ÐºÐ¸ Ð¿Ð¾ Ð·Ð°Ð¿ÑÐ¾ÑÑ ÑÐ°Ð½Ð´ÑÑ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5302905" cy="681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4548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52" y="261920"/>
            <a:ext cx="8229600" cy="762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2800" b="1" dirty="0" err="1" smtClean="0">
                <a:solidFill>
                  <a:schemeClr val="tx1"/>
                </a:solidFill>
              </a:rPr>
              <a:t>Aylanbalı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cikldıń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paydalı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jumıs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koefficienti</a:t>
            </a:r>
            <a:endParaRPr lang="ru-RU" sz="2800" b="1" dirty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319064" y="1295400"/>
            <a:ext cx="8505872" cy="525780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sz="2800" b="1" dirty="0" smtClean="0"/>
              <a:t>   </a:t>
            </a:r>
            <a:r>
              <a:rPr lang="en-US" sz="2400" b="1" i="1" dirty="0" err="1" smtClean="0"/>
              <a:t>Aylanbalı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procestiń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paydalı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jumıs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koefficienti</a:t>
            </a:r>
            <a:r>
              <a:rPr lang="en-US" sz="2400" b="1" i="1" dirty="0" smtClean="0"/>
              <a:t> </a:t>
            </a:r>
            <a:r>
              <a:rPr lang="ru-RU" sz="2400" b="1" dirty="0" smtClean="0"/>
              <a:t>(</a:t>
            </a:r>
            <a:r>
              <a:rPr lang="en-US" sz="2400" b="1" dirty="0" smtClean="0"/>
              <a:t>PJK</a:t>
            </a:r>
            <a:r>
              <a:rPr lang="ru-RU" sz="2400" b="1" dirty="0" smtClean="0"/>
              <a:t>) </a:t>
            </a:r>
            <a:r>
              <a:rPr lang="en-US" sz="2400" b="1" dirty="0" err="1" smtClean="0"/>
              <a:t>ciklda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jumıstı</a:t>
            </a:r>
            <a:r>
              <a:rPr lang="en-US" sz="2400" b="1" dirty="0" smtClean="0"/>
              <a:t> sol </a:t>
            </a:r>
            <a:r>
              <a:rPr lang="en-US" sz="2400" b="1" dirty="0" err="1" smtClean="0"/>
              <a:t>ciklda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jumsalǵan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qatnasına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: 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2800" dirty="0" smtClean="0"/>
          </a:p>
          <a:p>
            <a:pPr eaLnBrk="1" hangingPunct="1">
              <a:lnSpc>
                <a:spcPct val="90000"/>
              </a:lnSpc>
            </a:pPr>
            <a:endParaRPr lang="ru-RU" sz="2800" dirty="0" smtClean="0"/>
          </a:p>
          <a:p>
            <a:pPr eaLnBrk="1" hangingPunct="1">
              <a:lnSpc>
                <a:spcPct val="90000"/>
              </a:lnSpc>
            </a:pPr>
            <a:endParaRPr lang="ru-RU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b="1" dirty="0" smtClean="0"/>
              <a:t>PJK,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mashinası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qanshelli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sarp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etiliwin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kórsetedi</a:t>
            </a:r>
            <a:r>
              <a:rPr lang="en-US" sz="2400" b="1" dirty="0" smtClean="0"/>
              <a:t>. </a:t>
            </a:r>
            <a:endParaRPr lang="ru-RU" sz="2400" b="1" dirty="0" smtClean="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2762240" y="2614608"/>
          <a:ext cx="3751263" cy="1012825"/>
        </p:xfrm>
        <a:graphic>
          <a:graphicData uri="http://schemas.openxmlformats.org/presentationml/2006/ole">
            <p:oleObj spid="_x0000_s128104" name="Формула" r:id="rId4" imgW="1600200" imgH="4318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7305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52" y="171432"/>
            <a:ext cx="8229600" cy="990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4000" b="1" dirty="0" err="1" smtClean="0">
                <a:solidFill>
                  <a:schemeClr val="tx1"/>
                </a:solidFill>
              </a:rPr>
              <a:t>Issılıq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mashinaları</a:t>
            </a:r>
            <a:r>
              <a:rPr lang="en-US" sz="4000" b="1" dirty="0" smtClean="0">
                <a:solidFill>
                  <a:schemeClr val="tx1"/>
                </a:solidFill>
              </a:rPr>
              <a:t>. </a:t>
            </a:r>
            <a:endParaRPr lang="ru-RU" b="1" dirty="0" smtClean="0">
              <a:solidFill>
                <a:schemeClr val="tx1"/>
              </a:solidFill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500040" y="1619240"/>
            <a:ext cx="8229600" cy="4667264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endParaRPr lang="en-US" sz="2400" b="1" dirty="0" smtClean="0"/>
          </a:p>
          <a:p>
            <a:pPr algn="ctr">
              <a:buNone/>
            </a:pPr>
            <a:r>
              <a:rPr lang="en-US" sz="2400" b="1" dirty="0" err="1" smtClean="0"/>
              <a:t>Tuwrı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cikl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dáwirli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isleytuǵın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mashinalarda</a:t>
            </a:r>
            <a:r>
              <a:rPr lang="en-US" sz="2400" b="1" dirty="0" smtClean="0"/>
              <a:t> – </a:t>
            </a:r>
            <a:r>
              <a:rPr lang="en-US" sz="2400" b="1" i="1" dirty="0" err="1" smtClean="0"/>
              <a:t>ıssılıq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dvigatellerinde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qollanıladı</a:t>
            </a:r>
            <a:r>
              <a:rPr lang="en-US" sz="2400" b="1" dirty="0" smtClean="0"/>
              <a:t>. </a:t>
            </a:r>
          </a:p>
          <a:p>
            <a:pPr algn="ctr">
              <a:buNone/>
            </a:pP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mashinalar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sırttan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esabına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atqaradı</a:t>
            </a:r>
            <a:r>
              <a:rPr lang="en-US" sz="2400" b="1" dirty="0" smtClean="0"/>
              <a:t>. </a:t>
            </a:r>
          </a:p>
          <a:p>
            <a:pPr algn="ctr">
              <a:buNone/>
            </a:pPr>
            <a:r>
              <a:rPr lang="en-US" sz="2400" b="1" i="1" dirty="0" err="1" smtClean="0"/>
              <a:t>Termostat</a:t>
            </a:r>
            <a:r>
              <a:rPr lang="en-US" sz="2400" b="1" i="1" dirty="0" smtClean="0"/>
              <a:t> – </a:t>
            </a:r>
            <a:r>
              <a:rPr lang="en-US" sz="2400" b="1" dirty="0" err="1" smtClean="0"/>
              <a:t>derlik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temperaturasın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ózgertpesten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átiraptaǵı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almaspaytuǵın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aytıladı</a:t>
            </a:r>
            <a:r>
              <a:rPr lang="en-US" sz="2400" b="1" dirty="0" smtClean="0"/>
              <a:t>. </a:t>
            </a:r>
          </a:p>
          <a:p>
            <a:pPr algn="ctr">
              <a:buNone/>
            </a:pPr>
            <a:r>
              <a:rPr lang="en-US" sz="2400" b="1" i="1" dirty="0" err="1" smtClean="0"/>
              <a:t>Jumısshı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dene</a:t>
            </a:r>
            <a:r>
              <a:rPr lang="en-US" sz="2400" b="1" i="1" dirty="0" smtClean="0"/>
              <a:t> – </a:t>
            </a:r>
            <a:r>
              <a:rPr lang="en-US" sz="2400" b="1" dirty="0" err="1" smtClean="0"/>
              <a:t>basqa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almasatuǵın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aylanbalı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ámelge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asıratuǵın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esaplanadı</a:t>
            </a:r>
            <a:r>
              <a:rPr lang="en-US" sz="2400" b="1" dirty="0" smtClean="0"/>
              <a:t>. </a:t>
            </a:r>
            <a:endParaRPr lang="ru-RU" sz="2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5976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800" decel="100000" fill="hold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800" decel="100000" fill="hold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800" decel="100000" fill="hold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800" decel="100000" fill="hold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52" y="171432"/>
            <a:ext cx="8229600" cy="8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3600" b="1" dirty="0" err="1" smtClean="0">
                <a:solidFill>
                  <a:schemeClr val="tx1"/>
                </a:solidFill>
              </a:rPr>
              <a:t>Issılıq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dvigateliniń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islew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principi</a:t>
            </a:r>
            <a:r>
              <a:rPr lang="en-US" sz="3600" b="1" dirty="0" smtClean="0">
                <a:solidFill>
                  <a:schemeClr val="tx1"/>
                </a:solidFill>
              </a:rPr>
              <a:t>. </a:t>
            </a:r>
            <a:endParaRPr lang="ru-RU" sz="3600" b="1" dirty="0" smtClean="0">
              <a:solidFill>
                <a:schemeClr val="tx1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5214942" y="1619240"/>
            <a:ext cx="3857658" cy="4738718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90000"/>
              </a:lnSpc>
              <a:buNone/>
            </a:pPr>
            <a:endParaRPr lang="en-US" sz="2800" b="1" dirty="0" smtClean="0"/>
          </a:p>
          <a:p>
            <a:pPr marL="0" indent="0" algn="ctr">
              <a:lnSpc>
                <a:spcPct val="90000"/>
              </a:lnSpc>
              <a:buNone/>
            </a:pPr>
            <a:r>
              <a:rPr lang="en-US" sz="2800" b="1" dirty="0" err="1" smtClean="0"/>
              <a:t>Temperaturası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joqarı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bolǵan</a:t>
            </a:r>
            <a:r>
              <a:rPr lang="en-US" sz="2800" b="1" dirty="0" smtClean="0"/>
              <a:t> </a:t>
            </a:r>
            <a:r>
              <a:rPr lang="uz-Cyrl-UZ" sz="2800" b="1" i="1" dirty="0" smtClean="0"/>
              <a:t>«</a:t>
            </a:r>
            <a:r>
              <a:rPr lang="en-US" sz="2800" b="1" i="1" dirty="0" err="1" smtClean="0"/>
              <a:t>Isıtqısh</a:t>
            </a:r>
            <a:r>
              <a:rPr lang="uz-Cyrl-UZ" sz="2800" b="1" i="1" dirty="0" smtClean="0"/>
              <a:t>»</a:t>
            </a:r>
            <a:r>
              <a:rPr lang="uz-Cyrl-UZ" sz="2800" b="1" dirty="0" smtClean="0"/>
              <a:t> </a:t>
            </a:r>
            <a:r>
              <a:rPr lang="en-US" sz="2800" b="1" dirty="0" err="1" smtClean="0"/>
              <a:t>dep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atalıwshı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termostattan</a:t>
            </a:r>
            <a:r>
              <a:rPr lang="en-US" sz="2800" b="1" dirty="0" smtClean="0"/>
              <a:t>  </a:t>
            </a:r>
            <a:r>
              <a:rPr lang="uz-Cyrl-UZ" sz="2800" b="1" dirty="0" smtClean="0"/>
              <a:t>(</a:t>
            </a:r>
            <a:r>
              <a:rPr lang="uz-Cyrl-UZ" sz="2800" b="1" i="1" dirty="0" smtClean="0"/>
              <a:t>Т</a:t>
            </a:r>
            <a:r>
              <a:rPr lang="uz-Cyrl-UZ" sz="2800" b="1" baseline="-25000" dirty="0" smtClean="0"/>
              <a:t>1</a:t>
            </a:r>
            <a:r>
              <a:rPr lang="uz-Cyrl-UZ" sz="2800" b="1" dirty="0" smtClean="0"/>
              <a:t>) </a:t>
            </a:r>
            <a:r>
              <a:rPr lang="en-US" sz="2800" b="1" dirty="0" err="1" smtClean="0"/>
              <a:t>cikl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dawamında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jıllılıq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mashinası</a:t>
            </a:r>
            <a:r>
              <a:rPr lang="en-US" sz="2800" b="1" dirty="0" smtClean="0"/>
              <a:t> </a:t>
            </a:r>
            <a:r>
              <a:rPr lang="uz-Cyrl-UZ" sz="2800" b="1" i="1" dirty="0" smtClean="0"/>
              <a:t>Q</a:t>
            </a:r>
            <a:r>
              <a:rPr lang="uz-Cyrl-UZ" sz="2800" b="1" baseline="-25000" dirty="0" smtClean="0"/>
              <a:t>1</a:t>
            </a:r>
            <a:r>
              <a:rPr lang="uz-Cyrl-UZ" sz="2800" b="1" dirty="0" smtClean="0"/>
              <a:t> </a:t>
            </a:r>
            <a:r>
              <a:rPr lang="en-US" sz="2800" b="1" dirty="0" err="1" smtClean="0"/>
              <a:t>jıllılıq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muǵdarın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aladı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temperaturası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tómen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termostatqa</a:t>
            </a:r>
            <a:r>
              <a:rPr lang="en-US" sz="2800" b="1" dirty="0" smtClean="0"/>
              <a:t> </a:t>
            </a:r>
            <a:r>
              <a:rPr lang="uz-Cyrl-UZ" sz="2800" b="1" dirty="0" smtClean="0"/>
              <a:t>(</a:t>
            </a:r>
            <a:r>
              <a:rPr lang="uz-Cyrl-UZ" sz="2800" b="1" i="1" dirty="0" smtClean="0"/>
              <a:t>Т</a:t>
            </a:r>
            <a:r>
              <a:rPr lang="uz-Cyrl-UZ" sz="2800" b="1" baseline="-25000" dirty="0" smtClean="0"/>
              <a:t>2</a:t>
            </a:r>
            <a:r>
              <a:rPr lang="uz-Cyrl-UZ" sz="2800" b="1" dirty="0" smtClean="0"/>
              <a:t>)</a:t>
            </a:r>
            <a:r>
              <a:rPr lang="uz-Cyrl-UZ" sz="2800" b="1" i="1" dirty="0" smtClean="0"/>
              <a:t> Q</a:t>
            </a:r>
            <a:r>
              <a:rPr lang="uz-Cyrl-UZ" sz="2800" b="1" baseline="-25000" dirty="0" smtClean="0"/>
              <a:t>2</a:t>
            </a:r>
            <a:r>
              <a:rPr lang="uz-Cyrl-UZ" sz="2800" b="1" dirty="0" smtClean="0"/>
              <a:t> </a:t>
            </a:r>
            <a:r>
              <a:rPr lang="en-US" sz="2800" b="1" dirty="0" err="1" smtClean="0"/>
              <a:t>jıllılıq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muǵdarın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uzatadı</a:t>
            </a:r>
            <a:r>
              <a:rPr lang="en-US" sz="2800" b="1" dirty="0" smtClean="0"/>
              <a:t>. </a:t>
            </a:r>
            <a:r>
              <a:rPr lang="en-US" sz="2800" b="1" dirty="0" err="1" smtClean="0"/>
              <a:t>Cikl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dawamında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atqarılǵan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jumıs</a:t>
            </a:r>
            <a:endParaRPr lang="en-US" sz="2800" b="1" dirty="0" smtClean="0"/>
          </a:p>
          <a:p>
            <a:pPr algn="ctr" eaLnBrk="1" hangingPunct="1">
              <a:lnSpc>
                <a:spcPct val="90000"/>
              </a:lnSpc>
              <a:buNone/>
            </a:pPr>
            <a:r>
              <a:rPr lang="ru-RU" sz="3800" i="1" dirty="0" smtClean="0"/>
              <a:t>А= </a:t>
            </a:r>
            <a:r>
              <a:rPr lang="en-US" sz="3800" i="1" dirty="0" smtClean="0"/>
              <a:t>Q</a:t>
            </a:r>
            <a:r>
              <a:rPr lang="ru-RU" sz="3800" i="1" baseline="-25000" dirty="0" smtClean="0"/>
              <a:t>1</a:t>
            </a:r>
            <a:r>
              <a:rPr lang="ru-RU" sz="3800" i="1" dirty="0" smtClean="0"/>
              <a:t> - </a:t>
            </a:r>
            <a:r>
              <a:rPr lang="en-US" sz="3800" i="1" dirty="0" smtClean="0"/>
              <a:t>Q</a:t>
            </a:r>
            <a:r>
              <a:rPr lang="ru-RU" sz="3800" i="1" baseline="-25000" dirty="0" smtClean="0"/>
              <a:t>2</a:t>
            </a:r>
          </a:p>
        </p:txBody>
      </p:sp>
      <p:sp>
        <p:nvSpPr>
          <p:cNvPr id="10" name="Стрелка вправо 9"/>
          <p:cNvSpPr/>
          <p:nvPr/>
        </p:nvSpPr>
        <p:spPr>
          <a:xfrm>
            <a:off x="2852728" y="2976560"/>
            <a:ext cx="2349356" cy="1990736"/>
          </a:xfrm>
          <a:prstGeom prst="rightArrow">
            <a:avLst>
              <a:gd name="adj1" fmla="val 71938"/>
              <a:gd name="adj2" fmla="val 3217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 smtClean="0"/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Atqarılǵan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jumıs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ru-RU" sz="2800" b="1" i="1" dirty="0" smtClean="0">
                <a:solidFill>
                  <a:schemeClr val="tx1"/>
                </a:solidFill>
              </a:rPr>
              <a:t>А= </a:t>
            </a:r>
            <a:r>
              <a:rPr lang="en-US" sz="2800" b="1" i="1" dirty="0" smtClean="0">
                <a:solidFill>
                  <a:schemeClr val="tx1"/>
                </a:solidFill>
              </a:rPr>
              <a:t>Q</a:t>
            </a:r>
            <a:r>
              <a:rPr lang="ru-RU" sz="2800" b="1" i="1" baseline="-25000" dirty="0" smtClean="0">
                <a:solidFill>
                  <a:schemeClr val="tx1"/>
                </a:solidFill>
              </a:rPr>
              <a:t>1</a:t>
            </a:r>
            <a:r>
              <a:rPr lang="ru-RU" sz="2800" b="1" i="1" dirty="0" smtClean="0">
                <a:solidFill>
                  <a:schemeClr val="tx1"/>
                </a:solidFill>
              </a:rPr>
              <a:t> -</a:t>
            </a:r>
            <a:r>
              <a:rPr lang="en-US" sz="2800" b="1" i="1" dirty="0" smtClean="0">
                <a:solidFill>
                  <a:schemeClr val="tx1"/>
                </a:solidFill>
              </a:rPr>
              <a:t>Q</a:t>
            </a:r>
            <a:r>
              <a:rPr lang="ru-RU" sz="2800" b="1" i="1" baseline="-25000" dirty="0" smtClean="0">
                <a:solidFill>
                  <a:schemeClr val="tx1"/>
                </a:solidFill>
              </a:rPr>
              <a:t>2</a:t>
            </a:r>
          </a:p>
          <a:p>
            <a:pPr algn="ctr"/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8576" y="1257288"/>
            <a:ext cx="3167080" cy="99536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Isıtqısh</a:t>
            </a:r>
            <a:r>
              <a:rPr lang="ru-RU" sz="2400" b="1" dirty="0" smtClean="0">
                <a:solidFill>
                  <a:schemeClr val="tx1"/>
                </a:solidFill>
              </a:rPr>
              <a:t> (Т</a:t>
            </a:r>
            <a:r>
              <a:rPr lang="ru-RU" sz="2400" b="1" baseline="-25000" dirty="0" smtClean="0">
                <a:solidFill>
                  <a:schemeClr val="tx1"/>
                </a:solidFill>
              </a:rPr>
              <a:t>1</a:t>
            </a:r>
            <a:r>
              <a:rPr lang="ru-RU" sz="2400" b="1" dirty="0" smtClean="0">
                <a:solidFill>
                  <a:schemeClr val="tx1"/>
                </a:solidFill>
              </a:rPr>
              <a:t>)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576" y="5600712"/>
            <a:ext cx="3167080" cy="9953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Suwıtqısh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</a:rPr>
              <a:t>(Т</a:t>
            </a:r>
            <a:r>
              <a:rPr lang="ru-RU" sz="2400" b="1" baseline="-25000" dirty="0" smtClean="0">
                <a:solidFill>
                  <a:schemeClr val="tx1"/>
                </a:solidFill>
              </a:rPr>
              <a:t>2</a:t>
            </a:r>
            <a:r>
              <a:rPr lang="ru-RU" sz="2400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500040" y="2976560"/>
            <a:ext cx="2443176" cy="1900248"/>
          </a:xfrm>
          <a:prstGeom prst="ellipse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Jumısshı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dene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 GAZ 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8" name="Стрелка вниз 7"/>
          <p:cNvSpPr/>
          <p:nvPr/>
        </p:nvSpPr>
        <p:spPr>
          <a:xfrm>
            <a:off x="590528" y="2162168"/>
            <a:ext cx="2352688" cy="90488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Q</a:t>
            </a:r>
            <a:r>
              <a:rPr lang="en-US" sz="3200" b="1" baseline="-25000" dirty="0" smtClean="0">
                <a:solidFill>
                  <a:schemeClr val="tx1"/>
                </a:solidFill>
              </a:rPr>
              <a:t>1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9" name="Стрелка вниз 8"/>
          <p:cNvSpPr/>
          <p:nvPr/>
        </p:nvSpPr>
        <p:spPr>
          <a:xfrm>
            <a:off x="500040" y="4786320"/>
            <a:ext cx="2352688" cy="90488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Q</a:t>
            </a:r>
            <a:r>
              <a:rPr lang="en-US" sz="3200" b="1" baseline="-25000" dirty="0" smtClean="0">
                <a:solidFill>
                  <a:schemeClr val="tx1"/>
                </a:solidFill>
              </a:rPr>
              <a:t>2</a:t>
            </a:r>
            <a:endParaRPr lang="ru-RU" sz="3200" b="1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5074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665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2" grpId="0" animBg="1"/>
      <p:bldP spid="66563" grpId="0" build="p" animBg="1"/>
      <p:bldP spid="10" grpId="0" animBg="1"/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576" y="171432"/>
            <a:ext cx="8686848" cy="82724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Karno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ciklı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ru-RU" sz="36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319064" y="1178700"/>
            <a:ext cx="8596360" cy="541738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 algn="ctr">
              <a:buNone/>
              <a:tabLst>
                <a:tab pos="0" algn="l"/>
              </a:tabLst>
            </a:pPr>
            <a:endParaRPr lang="en-US" sz="2800" b="1" dirty="0" smtClean="0"/>
          </a:p>
          <a:p>
            <a:pPr marL="0" indent="0" algn="ctr">
              <a:buNone/>
              <a:tabLst>
                <a:tab pos="0" algn="l"/>
              </a:tabLst>
            </a:pPr>
            <a:r>
              <a:rPr lang="en-US" sz="2800" b="1" dirty="0" err="1" smtClean="0"/>
              <a:t>Karno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ciklı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bir-birine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baylanıslı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náwbetpe-náwbet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júz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beretuǵın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eki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izotermalıq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eki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adiabatalıq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proceslerden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ibarat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esaplanadı</a:t>
            </a:r>
            <a:r>
              <a:rPr lang="en-US" sz="2800" b="1" dirty="0" smtClean="0"/>
              <a:t>. </a:t>
            </a:r>
            <a:r>
              <a:rPr lang="ru-RU" sz="2800" b="1" dirty="0" err="1" smtClean="0"/>
              <a:t>Ка</a:t>
            </a:r>
            <a:r>
              <a:rPr lang="en-US" sz="2800" b="1" dirty="0" err="1" smtClean="0"/>
              <a:t>rn</a:t>
            </a:r>
            <a:r>
              <a:rPr lang="ru-RU" sz="2800" b="1" dirty="0" smtClean="0"/>
              <a:t>о </a:t>
            </a:r>
            <a:r>
              <a:rPr lang="en-US" sz="2800" b="1" dirty="0" err="1" smtClean="0"/>
              <a:t>ciklınd</a:t>
            </a:r>
            <a:r>
              <a:rPr lang="ru-RU" sz="2800" b="1" dirty="0" smtClean="0"/>
              <a:t>а </a:t>
            </a:r>
            <a:r>
              <a:rPr lang="en-US" sz="2800" b="1" dirty="0" err="1" smtClean="0"/>
              <a:t>paydalı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jumıs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koefficienti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tómendegige</a:t>
            </a:r>
            <a:r>
              <a:rPr lang="ru-RU" sz="2800" b="1" dirty="0" smtClean="0"/>
              <a:t> </a:t>
            </a:r>
            <a:r>
              <a:rPr lang="en-US" sz="2800" b="1" dirty="0" err="1" smtClean="0"/>
              <a:t>te</a:t>
            </a:r>
            <a:r>
              <a:rPr lang="en-US" sz="2800" b="1" dirty="0" err="1" smtClean="0">
                <a:solidFill>
                  <a:schemeClr val="tx1"/>
                </a:solidFill>
              </a:rPr>
              <a:t>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bolad</a:t>
            </a:r>
            <a:r>
              <a:rPr lang="en-US" sz="2800" b="1" dirty="0" err="1" smtClean="0"/>
              <a:t>ı</a:t>
            </a:r>
            <a:r>
              <a:rPr lang="ru-RU" sz="2800" b="1" dirty="0" smtClean="0"/>
              <a:t>:</a:t>
            </a:r>
            <a:endParaRPr lang="en-US" sz="2800" b="1" dirty="0" smtClean="0"/>
          </a:p>
          <a:p>
            <a:pPr marL="0" indent="0" algn="ctr">
              <a:buNone/>
              <a:tabLst>
                <a:tab pos="0" algn="l"/>
              </a:tabLst>
            </a:pPr>
            <a:endParaRPr lang="ru-RU" sz="2800" b="1" dirty="0" smtClean="0"/>
          </a:p>
          <a:p>
            <a:pPr algn="ctr">
              <a:buNone/>
            </a:pPr>
            <a:endParaRPr lang="ru-RU" dirty="0" smtClean="0"/>
          </a:p>
          <a:p>
            <a:pPr algn="ctr">
              <a:buNone/>
            </a:pPr>
            <a:endParaRPr lang="ru-RU" dirty="0" smtClean="0"/>
          </a:p>
          <a:p>
            <a:pPr algn="ctr">
              <a:buNone/>
            </a:pPr>
            <a:r>
              <a:rPr lang="en-US" sz="2800" b="1" dirty="0" err="1" smtClean="0"/>
              <a:t>Karno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ciklı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ushın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paydalı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jumıs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koefficienti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ısıtqısh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suwıtqıshlar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temperaturalarına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baylanıslı</a:t>
            </a:r>
            <a:r>
              <a:rPr lang="en-US" sz="2800" b="1" dirty="0" smtClean="0"/>
              <a:t>. </a:t>
            </a:r>
            <a:r>
              <a:rPr lang="en-US" sz="2800" b="1" dirty="0" err="1" smtClean="0"/>
              <a:t>Paydalı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jumıs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koefficientin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asırıw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ushın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temperaturalar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parqın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asırıw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zárúr</a:t>
            </a:r>
            <a:r>
              <a:rPr lang="en-US" sz="2800" b="1" dirty="0" smtClean="0"/>
              <a:t>.</a:t>
            </a:r>
          </a:p>
          <a:p>
            <a:pPr algn="ctr">
              <a:buNone/>
            </a:pPr>
            <a:r>
              <a:rPr lang="en-US" sz="2800" b="1" dirty="0" smtClean="0"/>
              <a:t> </a:t>
            </a:r>
          </a:p>
          <a:p>
            <a:pPr algn="ctr">
              <a:buNone/>
            </a:pP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graphicFrame>
        <p:nvGraphicFramePr>
          <p:cNvPr id="706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31167188"/>
              </p:ext>
            </p:extLst>
          </p:nvPr>
        </p:nvGraphicFramePr>
        <p:xfrm>
          <a:off x="3714744" y="3143248"/>
          <a:ext cx="1905000" cy="1093787"/>
        </p:xfrm>
        <a:graphic>
          <a:graphicData uri="http://schemas.openxmlformats.org/presentationml/2006/ole">
            <p:oleObj spid="_x0000_s129128" name="Формула" r:id="rId4" imgW="748975" imgH="431613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3927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7762" name="Picture 2" descr="D:\МКЛ_АТ_22\видеолекция 39\{93CA7C39-72F1-489B-B95D-2E3DF82DE4A5}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528" y="368592"/>
            <a:ext cx="8505872" cy="637940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Скругленный прямоугольник 2"/>
          <p:cNvSpPr/>
          <p:nvPr/>
        </p:nvSpPr>
        <p:spPr>
          <a:xfrm>
            <a:off x="1961652" y="500042"/>
            <a:ext cx="2070276" cy="103870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T1</a:t>
            </a:r>
            <a:r>
              <a:rPr lang="en-US" dirty="0" smtClean="0"/>
              <a:t> </a:t>
            </a:r>
            <a:r>
              <a:rPr lang="en-US" b="1" dirty="0" err="1" smtClean="0"/>
              <a:t>temperatura</a:t>
            </a:r>
            <a:r>
              <a:rPr lang="en-US" b="1" dirty="0" smtClean="0"/>
              <a:t> </a:t>
            </a:r>
            <a:r>
              <a:rPr lang="en-US" b="1" dirty="0" err="1" smtClean="0"/>
              <a:t>tásirinde</a:t>
            </a:r>
            <a:r>
              <a:rPr lang="en-US" b="1" dirty="0" smtClean="0"/>
              <a:t> </a:t>
            </a:r>
            <a:r>
              <a:rPr lang="en-US" b="1" dirty="0" err="1" smtClean="0"/>
              <a:t>izotermalıq</a:t>
            </a:r>
            <a:r>
              <a:rPr lang="en-US" b="1" dirty="0" smtClean="0"/>
              <a:t> </a:t>
            </a:r>
            <a:r>
              <a:rPr lang="en-US" b="1" dirty="0" err="1" smtClean="0"/>
              <a:t>keńeyiw</a:t>
            </a:r>
            <a:r>
              <a:rPr lang="en-US" b="1" dirty="0" smtClean="0"/>
              <a:t>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112072" y="1133694"/>
            <a:ext cx="2070276" cy="8101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</a:t>
            </a:r>
            <a:r>
              <a:rPr lang="ru-RU" b="1" dirty="0" smtClean="0"/>
              <a:t>2</a:t>
            </a:r>
            <a:r>
              <a:rPr lang="en-US" b="1" dirty="0" smtClean="0"/>
              <a:t> </a:t>
            </a:r>
            <a:r>
              <a:rPr lang="en-US" b="1" dirty="0" err="1" smtClean="0"/>
              <a:t>temperatura</a:t>
            </a:r>
            <a:r>
              <a:rPr lang="en-US" b="1" dirty="0" smtClean="0"/>
              <a:t> </a:t>
            </a:r>
            <a:r>
              <a:rPr lang="en-US" b="1" dirty="0" err="1" smtClean="0"/>
              <a:t>tásirinde</a:t>
            </a:r>
            <a:r>
              <a:rPr lang="en-US" b="1" dirty="0" smtClean="0"/>
              <a:t> </a:t>
            </a:r>
            <a:r>
              <a:rPr lang="en-US" b="1" dirty="0" err="1" smtClean="0"/>
              <a:t>izotermalıq</a:t>
            </a:r>
            <a:r>
              <a:rPr lang="en-US" b="1" dirty="0" smtClean="0"/>
              <a:t> </a:t>
            </a:r>
            <a:r>
              <a:rPr lang="en-US" b="1" dirty="0" err="1" smtClean="0"/>
              <a:t>qısıw</a:t>
            </a:r>
            <a:r>
              <a:rPr lang="en-US" b="1" dirty="0" smtClean="0"/>
              <a:t> </a:t>
            </a:r>
            <a:endParaRPr lang="ru-RU" b="1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192216" y="3789048"/>
            <a:ext cx="1440192" cy="8101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Adiabatalıq</a:t>
            </a:r>
            <a:r>
              <a:rPr lang="en-US" b="1" dirty="0" smtClean="0"/>
              <a:t> </a:t>
            </a:r>
            <a:r>
              <a:rPr lang="en-US" b="1" dirty="0" err="1" smtClean="0"/>
              <a:t>qısıw</a:t>
            </a:r>
            <a:r>
              <a:rPr lang="en-US" b="1" dirty="0" smtClean="0"/>
              <a:t> </a:t>
            </a:r>
            <a:endParaRPr lang="uz-Cyrl-UZ" dirty="0" smtClean="0"/>
          </a:p>
          <a:p>
            <a:pPr algn="ctr"/>
            <a:r>
              <a:rPr lang="en-US" b="1" dirty="0" smtClean="0"/>
              <a:t>Q=0</a:t>
            </a:r>
            <a:endParaRPr lang="ru-RU" b="1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201419" y="4779180"/>
            <a:ext cx="1980264" cy="7929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Adiabatalıq</a:t>
            </a:r>
            <a:r>
              <a:rPr lang="en-US" b="1" dirty="0" smtClean="0"/>
              <a:t> </a:t>
            </a:r>
            <a:r>
              <a:rPr lang="en-US" b="1" dirty="0" err="1" smtClean="0"/>
              <a:t>keńeyiw</a:t>
            </a:r>
            <a:r>
              <a:rPr lang="en-US" b="1" dirty="0" smtClean="0"/>
              <a:t> </a:t>
            </a:r>
            <a:endParaRPr lang="uz-Cyrl-UZ" b="1" dirty="0" smtClean="0"/>
          </a:p>
          <a:p>
            <a:pPr algn="ctr"/>
            <a:r>
              <a:rPr lang="en-US" b="1" dirty="0" smtClean="0"/>
              <a:t>Q=0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xmlns="" val="362318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title"/>
          </p:nvPr>
        </p:nvSpPr>
        <p:spPr>
          <a:xfrm>
            <a:off x="228576" y="261920"/>
            <a:ext cx="8596360" cy="81439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Karno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ciklı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endParaRPr lang="ru-RU" sz="3200" b="1" dirty="0" smtClean="0">
              <a:solidFill>
                <a:schemeClr val="tx1"/>
              </a:solidFill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controls>
      <p:control spid="125980" name="ShockwaveFlash1" r:id="rId2" imgW="1828571" imgH="1828571"/>
    </p:controls>
    <p:extLst>
      <p:ext uri="{BB962C8B-B14F-4D97-AF65-F5344CB8AC3E}">
        <p14:creationId xmlns:p14="http://schemas.microsoft.com/office/powerpoint/2010/main" xmlns="" val="266089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4" name="Rectangle 6"/>
          <p:cNvSpPr>
            <a:spLocks noGrp="1" noChangeArrowheads="1"/>
          </p:cNvSpPr>
          <p:nvPr>
            <p:ph type="title"/>
          </p:nvPr>
        </p:nvSpPr>
        <p:spPr>
          <a:xfrm>
            <a:off x="319064" y="261920"/>
            <a:ext cx="8596360" cy="81439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3200" b="1" dirty="0" err="1" smtClean="0">
                <a:solidFill>
                  <a:schemeClr val="tx1"/>
                </a:solidFill>
              </a:rPr>
              <a:t>Ishki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janıw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dvigateliniń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islew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principi</a:t>
            </a:r>
            <a:endParaRPr lang="ru-RU" sz="3200" b="1" dirty="0" smtClean="0">
              <a:solidFill>
                <a:schemeClr val="tx1"/>
              </a:solidFill>
            </a:endParaRPr>
          </a:p>
        </p:txBody>
      </p:sp>
    </p:spTree>
    <p:controls>
      <p:control spid="127004" name="ShockwaveFlash1" r:id="rId2" imgW="1828571" imgH="1828571"/>
    </p:controls>
    <p:extLst>
      <p:ext uri="{BB962C8B-B14F-4D97-AF65-F5344CB8AC3E}">
        <p14:creationId xmlns:p14="http://schemas.microsoft.com/office/powerpoint/2010/main" xmlns="" val="6964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943216" y="5238760"/>
            <a:ext cx="2533664" cy="135732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title"/>
          </p:nvPr>
        </p:nvSpPr>
        <p:spPr>
          <a:xfrm>
            <a:off x="319064" y="261920"/>
            <a:ext cx="8596360" cy="81439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4000" b="1" dirty="0" err="1" smtClean="0">
                <a:solidFill>
                  <a:schemeClr val="tx1"/>
                </a:solidFill>
              </a:rPr>
              <a:t>Entropiya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endParaRPr lang="ru-RU" sz="4000" b="1" dirty="0" smtClean="0">
              <a:solidFill>
                <a:schemeClr val="tx1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09552" y="1347776"/>
            <a:ext cx="8229600" cy="372428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eaLnBrk="1" hangingPunct="1">
              <a:buNone/>
            </a:pPr>
            <a:r>
              <a:rPr lang="ru-RU" sz="2800" b="1" i="1" dirty="0" smtClean="0"/>
              <a:t> </a:t>
            </a:r>
            <a:r>
              <a:rPr lang="en-US" sz="2800" b="1" i="1" dirty="0" smtClean="0"/>
              <a:t>S</a:t>
            </a:r>
            <a:r>
              <a:rPr lang="ru-RU" sz="2800" i="1" dirty="0" smtClean="0"/>
              <a:t> </a:t>
            </a:r>
            <a:r>
              <a:rPr lang="en-US" sz="2800" b="1" dirty="0" err="1" smtClean="0"/>
              <a:t>entropiya</a:t>
            </a:r>
            <a:r>
              <a:rPr lang="en-US" sz="2800" b="1" dirty="0" smtClean="0"/>
              <a:t> – </a:t>
            </a:r>
            <a:r>
              <a:rPr lang="en-US" sz="2800" b="1" dirty="0" err="1" smtClean="0"/>
              <a:t>sistemanıń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basımı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kólemi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temperaturası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qusaǵan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parametrleri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qatarında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onıń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halatın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xarakterlewshi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makroparametr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esaplanadı</a:t>
            </a:r>
            <a:r>
              <a:rPr lang="en-US" sz="2800" b="1" dirty="0" smtClean="0"/>
              <a:t>. </a:t>
            </a:r>
            <a:endParaRPr lang="ru-RU" sz="2800" dirty="0" smtClean="0"/>
          </a:p>
          <a:p>
            <a:pPr algn="ctr" eaLnBrk="1" hangingPunct="1">
              <a:buNone/>
            </a:pPr>
            <a:endParaRPr lang="ru-RU" sz="2800" dirty="0" smtClean="0"/>
          </a:p>
          <a:p>
            <a:pPr algn="ctr">
              <a:buNone/>
            </a:pPr>
            <a:r>
              <a:rPr lang="ru-RU" sz="2800" b="1" dirty="0" smtClean="0"/>
              <a:t> </a:t>
            </a:r>
            <a:r>
              <a:rPr lang="en-US" sz="2800" b="1" dirty="0" err="1" smtClean="0"/>
              <a:t>Entropiya</a:t>
            </a:r>
            <a:r>
              <a:rPr lang="en-US" sz="2800" b="1" dirty="0" smtClean="0"/>
              <a:t> – </a:t>
            </a:r>
            <a:r>
              <a:rPr lang="en-US" sz="2800" b="1" dirty="0" err="1" smtClean="0"/>
              <a:t>bul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sonday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termodinamikalıq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parametr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onıń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ósiwi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sistemaǵa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keliwshi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jıllılıq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muǵdarı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menen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baylanıslı</a:t>
            </a:r>
            <a:r>
              <a:rPr lang="en-US" sz="2800" b="1" dirty="0" smtClean="0"/>
              <a:t>. </a:t>
            </a:r>
            <a:endParaRPr lang="ru-RU" sz="2800" b="1" dirty="0" smtClean="0"/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3214680" y="5148980"/>
          <a:ext cx="2081224" cy="1399308"/>
        </p:xfrm>
        <a:graphic>
          <a:graphicData uri="http://schemas.openxmlformats.org/presentationml/2006/ole">
            <p:oleObj spid="_x0000_s130152" name="Формула" r:id="rId4" imgW="583947" imgH="393529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55251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500040" y="285728"/>
            <a:ext cx="8324896" cy="631508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en-US" sz="2400" b="1" dirty="0" err="1" smtClean="0"/>
              <a:t>Termodinamikanıń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birinshi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nızamınan</a:t>
            </a:r>
            <a:r>
              <a:rPr lang="en-US" sz="2400" b="1" dirty="0" smtClean="0"/>
              <a:t> </a:t>
            </a:r>
            <a:endParaRPr lang="ru-RU" sz="2400" b="1" dirty="0" smtClean="0"/>
          </a:p>
          <a:p>
            <a:pPr algn="ctr" eaLnBrk="1" hangingPunct="1">
              <a:lnSpc>
                <a:spcPct val="90000"/>
              </a:lnSpc>
            </a:pPr>
            <a:endParaRPr lang="ru-RU" sz="2400" dirty="0" smtClean="0"/>
          </a:p>
          <a:p>
            <a:pPr algn="ctr" eaLnBrk="1" hangingPunct="1">
              <a:lnSpc>
                <a:spcPct val="90000"/>
              </a:lnSpc>
            </a:pPr>
            <a:endParaRPr lang="ru-RU" sz="2400" dirty="0" smtClean="0"/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sz="2400" b="1" dirty="0" smtClean="0"/>
              <a:t>Ideal </a:t>
            </a:r>
            <a:r>
              <a:rPr lang="en-US" sz="2400" b="1" dirty="0" err="1" smtClean="0"/>
              <a:t>gazdıń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entropiyası</a:t>
            </a:r>
            <a:r>
              <a:rPr lang="en-US" sz="2400" b="1" dirty="0" smtClean="0"/>
              <a:t> </a:t>
            </a:r>
          </a:p>
          <a:p>
            <a:pPr algn="ctr" eaLnBrk="1" hangingPunct="1">
              <a:lnSpc>
                <a:spcPct val="90000"/>
              </a:lnSpc>
            </a:pPr>
            <a:endParaRPr lang="ru-RU" sz="2400" dirty="0" smtClean="0"/>
          </a:p>
          <a:p>
            <a:pPr algn="ctr" eaLnBrk="1" hangingPunct="1">
              <a:lnSpc>
                <a:spcPct val="90000"/>
              </a:lnSpc>
            </a:pPr>
            <a:endParaRPr lang="ru-RU" sz="2400" dirty="0" smtClean="0"/>
          </a:p>
          <a:p>
            <a:pPr algn="ctr" eaLnBrk="1" hangingPunct="1">
              <a:lnSpc>
                <a:spcPct val="90000"/>
              </a:lnSpc>
            </a:pPr>
            <a:endParaRPr lang="ru-RU" sz="2400" dirty="0" smtClean="0"/>
          </a:p>
          <a:p>
            <a:pPr algn="ctr" eaLnBrk="1" hangingPunct="1">
              <a:lnSpc>
                <a:spcPct val="90000"/>
              </a:lnSpc>
            </a:pPr>
            <a:endParaRPr lang="ru-RU" sz="2400" dirty="0" smtClean="0"/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sz="2400" b="1" dirty="0" err="1" smtClean="0"/>
              <a:t>Demek</a:t>
            </a:r>
            <a:r>
              <a:rPr lang="en-US" sz="2400" b="1" dirty="0" smtClean="0"/>
              <a:t>, ideal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entropiyasınıń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ósiwi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endParaRPr lang="ru-RU" sz="2400" b="1" dirty="0" smtClean="0"/>
          </a:p>
          <a:p>
            <a:pPr algn="ctr" eaLnBrk="1" hangingPunct="1">
              <a:lnSpc>
                <a:spcPct val="90000"/>
              </a:lnSpc>
            </a:pPr>
            <a:endParaRPr lang="ru-RU" sz="2400" dirty="0" smtClean="0"/>
          </a:p>
          <a:p>
            <a:pPr algn="ctr" eaLnBrk="1" hangingPunct="1">
              <a:lnSpc>
                <a:spcPct val="90000"/>
              </a:lnSpc>
            </a:pPr>
            <a:endParaRPr lang="ru-RU" sz="2400" dirty="0" smtClean="0"/>
          </a:p>
          <a:p>
            <a:pPr algn="ctr" eaLnBrk="1" hangingPunct="1">
              <a:lnSpc>
                <a:spcPct val="90000"/>
              </a:lnSpc>
              <a:buNone/>
            </a:pPr>
            <a:endParaRPr lang="ru-RU" sz="2400" dirty="0" smtClean="0"/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sz="2400" b="1" dirty="0" err="1" smtClean="0"/>
              <a:t>Entropiya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S </a:t>
            </a:r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halatınıń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funkciyası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onıń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ósiwi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differencialdan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ibarat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 </a:t>
            </a:r>
            <a:r>
              <a:rPr lang="uz-Cyrl-UZ" sz="2400" b="1" dirty="0" smtClean="0"/>
              <a:t> </a:t>
            </a:r>
            <a:endParaRPr lang="ru-RU" sz="2400" dirty="0" smtClean="0"/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2743200" y="914400"/>
          <a:ext cx="2590800" cy="585788"/>
        </p:xfrm>
        <a:graphic>
          <a:graphicData uri="http://schemas.openxmlformats.org/presentationml/2006/ole">
            <p:oleObj spid="_x0000_s131380" name="Формула" r:id="rId4" imgW="888614" imgH="203112" progId="Equation.3">
              <p:embed/>
            </p:oleObj>
          </a:graphicData>
        </a:graphic>
      </p:graphicFrame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1981200" y="2041525"/>
          <a:ext cx="5105400" cy="1533525"/>
        </p:xfrm>
        <a:graphic>
          <a:graphicData uri="http://schemas.openxmlformats.org/presentationml/2006/ole">
            <p:oleObj spid="_x0000_s131381" name="Формула" r:id="rId5" imgW="2882900" imgH="863600" progId="Equation.3">
              <p:embed/>
            </p:oleObj>
          </a:graphicData>
        </a:graphic>
      </p:graphicFrame>
      <p:sp>
        <p:nvSpPr>
          <p:cNvPr id="2056" name="Rectangle 9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71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11217597"/>
              </p:ext>
            </p:extLst>
          </p:nvPr>
        </p:nvGraphicFramePr>
        <p:xfrm>
          <a:off x="1421580" y="4239108"/>
          <a:ext cx="6867527" cy="910712"/>
        </p:xfrm>
        <a:graphic>
          <a:graphicData uri="http://schemas.openxmlformats.org/presentationml/2006/ole">
            <p:oleObj spid="_x0000_s131382" name="Формула" r:id="rId6" imgW="3441700" imgH="4572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55864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6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360"/>
                            </p:stCondLst>
                            <p:childTnLst>
                              <p:par>
                                <p:cTn id="1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8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80"/>
                            </p:stCondLst>
                            <p:childTnLst>
                              <p:par>
                                <p:cTn id="2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00"/>
                            </p:stCondLst>
                            <p:childTnLst>
                              <p:par>
                                <p:cTn id="3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685800"/>
            <a:ext cx="3200400" cy="263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Rectangle 6"/>
          <p:cNvSpPr>
            <a:spLocks noGrp="1" noChangeArrowheads="1"/>
          </p:cNvSpPr>
          <p:nvPr>
            <p:ph idx="1"/>
          </p:nvPr>
        </p:nvSpPr>
        <p:spPr>
          <a:xfrm>
            <a:off x="3810000" y="571480"/>
            <a:ext cx="4953000" cy="500066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 eaLnBrk="1" hangingPunct="1">
              <a:buNone/>
            </a:pPr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cikllıq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baslanǵısh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qaytsa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entropiyanıń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nolge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</a:p>
          <a:p>
            <a:pPr algn="ctr" eaLnBrk="1" hangingPunct="1"/>
            <a:endParaRPr lang="ru-RU" sz="2400" dirty="0" smtClean="0"/>
          </a:p>
          <a:p>
            <a:pPr algn="ctr" eaLnBrk="1" hangingPunct="1">
              <a:buFont typeface="Wingdings" pitchFamily="2" charset="2"/>
              <a:buNone/>
            </a:pPr>
            <a:endParaRPr lang="ru-RU" sz="2400" dirty="0" smtClean="0"/>
          </a:p>
          <a:p>
            <a:pPr algn="ctr" eaLnBrk="1" hangingPunct="1">
              <a:buNone/>
            </a:pPr>
            <a:r>
              <a:rPr lang="en-US" sz="2400" b="1" dirty="0" err="1" smtClean="0"/>
              <a:t>tómendegini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inabatqa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alsaq</a:t>
            </a:r>
            <a:r>
              <a:rPr lang="en-US" sz="2400" b="1" dirty="0" smtClean="0"/>
              <a:t> </a:t>
            </a:r>
            <a:r>
              <a:rPr lang="ru-RU" sz="2400" b="1" dirty="0" smtClean="0"/>
              <a:t>  </a:t>
            </a:r>
          </a:p>
          <a:p>
            <a:pPr algn="ctr" eaLnBrk="1" hangingPunct="1"/>
            <a:endParaRPr lang="ru-RU" dirty="0" smtClean="0"/>
          </a:p>
          <a:p>
            <a:pPr algn="ctr" eaLnBrk="1" hangingPunct="1"/>
            <a:endParaRPr lang="ru-RU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2400" dirty="0" smtClean="0"/>
              <a:t>   </a:t>
            </a:r>
            <a:endParaRPr lang="ru-RU" sz="2400" dirty="0" smtClean="0"/>
          </a:p>
          <a:p>
            <a:pPr algn="ctr" eaLnBrk="1" hangingPunct="1">
              <a:buFont typeface="Wingdings" pitchFamily="2" charset="2"/>
              <a:buNone/>
            </a:pPr>
            <a:r>
              <a:rPr lang="en-US" sz="2400" b="1" dirty="0" err="1" smtClean="0"/>
              <a:t>diagrammada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keltirilgen</a:t>
            </a:r>
            <a:r>
              <a:rPr lang="en-US" sz="2400" b="1" dirty="0" smtClean="0"/>
              <a:t> </a:t>
            </a:r>
            <a:r>
              <a:rPr lang="ru-RU" sz="2400" b="1" i="1" dirty="0" smtClean="0"/>
              <a:t>Т-</a:t>
            </a:r>
            <a:r>
              <a:rPr lang="en-US" sz="2400" b="1" i="1" dirty="0" smtClean="0"/>
              <a:t>S</a:t>
            </a:r>
            <a:r>
              <a:rPr lang="uz-Cyrl-UZ" sz="2400" b="1" i="1" dirty="0" smtClean="0"/>
              <a:t> </a:t>
            </a:r>
            <a:r>
              <a:rPr lang="en-US" sz="2400" b="1" dirty="0" err="1" smtClean="0"/>
              <a:t>proces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iymek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sızıǵı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astındaǵı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ekenligi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kórinip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turıptı</a:t>
            </a:r>
            <a:r>
              <a:rPr lang="en-US" sz="2400" b="1" dirty="0" smtClean="0"/>
              <a:t>. </a:t>
            </a:r>
            <a:endParaRPr lang="ru-RU" sz="2400" b="1" dirty="0" smtClean="0"/>
          </a:p>
        </p:txBody>
      </p:sp>
      <p:sp>
        <p:nvSpPr>
          <p:cNvPr id="3078" name="Rectangle 8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5572132" y="1714488"/>
          <a:ext cx="1729231" cy="904880"/>
        </p:xfrm>
        <a:graphic>
          <a:graphicData uri="http://schemas.openxmlformats.org/presentationml/2006/ole">
            <p:oleObj spid="_x0000_s132302" name="Формула" r:id="rId5" imgW="533169" imgH="279279" progId="Equation.3">
              <p:embed/>
            </p:oleObj>
          </a:graphicData>
        </a:graphic>
      </p:graphicFrame>
      <p:sp>
        <p:nvSpPr>
          <p:cNvPr id="3079" name="Rectangle 13"/>
          <p:cNvSpPr>
            <a:spLocks noChangeArrowheads="1"/>
          </p:cNvSpPr>
          <p:nvPr/>
        </p:nvSpPr>
        <p:spPr bwMode="auto">
          <a:xfrm>
            <a:off x="0" y="3133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82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70895583"/>
              </p:ext>
            </p:extLst>
          </p:nvPr>
        </p:nvGraphicFramePr>
        <p:xfrm>
          <a:off x="4929190" y="2928934"/>
          <a:ext cx="2929991" cy="1279524"/>
        </p:xfrm>
        <a:graphic>
          <a:graphicData uri="http://schemas.openxmlformats.org/presentationml/2006/ole">
            <p:oleObj spid="_x0000_s132303" name="Формула" r:id="rId6" imgW="1079500" imgH="469900" progId="Equation.3">
              <p:embed/>
            </p:oleObj>
          </a:graphicData>
        </a:graphic>
      </p:graphicFrame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1000" y="3429000"/>
            <a:ext cx="3200400" cy="268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732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8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800"/>
                            </p:stCondLst>
                            <p:childTnLst>
                              <p:par>
                                <p:cTn id="22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8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8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8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8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800"/>
                            </p:stCondLst>
                            <p:childTnLst>
                              <p:par>
                                <p:cTn id="32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4" dur="80"/>
                                        <p:tgtEl>
                                          <p:spTgt spid="8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5" dur="80"/>
                                        <p:tgtEl>
                                          <p:spTgt spid="8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80"/>
                                        <p:tgtEl>
                                          <p:spTgt spid="8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840"/>
                            </p:stCondLst>
                            <p:childTnLst>
                              <p:par>
                                <p:cTn id="38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0" dur="80"/>
                                        <p:tgtEl>
                                          <p:spTgt spid="8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1" dur="80"/>
                                        <p:tgtEl>
                                          <p:spTgt spid="8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80"/>
                                        <p:tgtEl>
                                          <p:spTgt spid="8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472" y="368592"/>
            <a:ext cx="7886700" cy="132556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Lekciya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rejesi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988808"/>
            <a:ext cx="8229600" cy="3240432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sz="3600" b="1" dirty="0" err="1" smtClean="0"/>
              <a:t>Termodinamikanıń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birinshi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nızamı</a:t>
            </a:r>
            <a:r>
              <a:rPr lang="ru-RU" sz="3600" b="1" dirty="0" smtClean="0"/>
              <a:t>. </a:t>
            </a:r>
          </a:p>
          <a:p>
            <a:pPr lvl="0"/>
            <a:r>
              <a:rPr lang="en-US" sz="3600" b="1" dirty="0" err="1" smtClean="0"/>
              <a:t>Ishki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energiya</a:t>
            </a:r>
            <a:r>
              <a:rPr lang="ru-RU" sz="3600" b="1" dirty="0" smtClean="0"/>
              <a:t>. </a:t>
            </a:r>
          </a:p>
          <a:p>
            <a:pPr lvl="0"/>
            <a:r>
              <a:rPr lang="en-US" sz="3600" b="1" dirty="0" err="1" smtClean="0"/>
              <a:t>Gazdıń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atqarǵan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jumısı</a:t>
            </a:r>
            <a:r>
              <a:rPr lang="ru-RU" sz="3600" b="1" dirty="0" smtClean="0"/>
              <a:t>.</a:t>
            </a:r>
            <a:endParaRPr lang="en-US" sz="3600" b="1" dirty="0" smtClean="0"/>
          </a:p>
          <a:p>
            <a:pPr lvl="0"/>
            <a:r>
              <a:rPr lang="en-US" sz="3600" b="1" dirty="0" err="1" smtClean="0"/>
              <a:t>Jıllılıq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sıyımlılıǵı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hám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onıń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izoproceslerge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qollanılıwı</a:t>
            </a:r>
            <a:r>
              <a:rPr lang="en-US" sz="3600" b="1" dirty="0" smtClean="0"/>
              <a:t>.</a:t>
            </a:r>
            <a:r>
              <a:rPr lang="ru-RU" sz="3600" b="1" dirty="0" smtClean="0"/>
              <a:t> </a:t>
            </a:r>
          </a:p>
          <a:p>
            <a:pPr lvl="0"/>
            <a:r>
              <a:rPr lang="en-US" sz="3600" b="1" dirty="0" err="1" smtClean="0"/>
              <a:t>Qaytımlı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hám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qaytımsız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procesler</a:t>
            </a:r>
            <a:r>
              <a:rPr lang="en-US" sz="3600" b="1" dirty="0" smtClean="0"/>
              <a:t>. </a:t>
            </a:r>
          </a:p>
          <a:p>
            <a:pPr lvl="0"/>
            <a:r>
              <a:rPr lang="en-US" sz="3600" b="1" dirty="0" err="1" smtClean="0"/>
              <a:t>Cikllar</a:t>
            </a:r>
            <a:r>
              <a:rPr lang="en-US" sz="3600" b="1" dirty="0" smtClean="0"/>
              <a:t>. </a:t>
            </a:r>
          </a:p>
          <a:p>
            <a:pPr lvl="0"/>
            <a:r>
              <a:rPr lang="en-US" sz="3600" b="1" dirty="0" err="1" smtClean="0"/>
              <a:t>Entropiya</a:t>
            </a:r>
            <a:r>
              <a:rPr lang="en-US" sz="3600" b="1" dirty="0" smtClean="0"/>
              <a:t>.</a:t>
            </a:r>
            <a:r>
              <a:rPr lang="ru-RU" sz="3600" b="1" dirty="0" smtClean="0"/>
              <a:t> </a:t>
            </a:r>
          </a:p>
          <a:p>
            <a:pPr lvl="0"/>
            <a:r>
              <a:rPr lang="en-US" sz="3600" b="1" dirty="0" err="1" smtClean="0"/>
              <a:t>Termodinamikanıń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ekinshi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nızamı</a:t>
            </a:r>
            <a:r>
              <a:rPr lang="ru-RU" sz="3600" b="1" dirty="0" smtClean="0"/>
              <a:t>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81000"/>
            <a:ext cx="8229600" cy="6215080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just" eaLnBrk="1" hangingPunct="1">
              <a:buNone/>
            </a:pPr>
            <a:r>
              <a:rPr lang="ru-RU" sz="2200" b="1" dirty="0" smtClean="0"/>
              <a:t>      </a:t>
            </a:r>
            <a:r>
              <a:rPr lang="en-US" sz="2200" b="1" dirty="0" smtClean="0"/>
              <a:t>	</a:t>
            </a:r>
            <a:r>
              <a:rPr lang="en-US" sz="2400" b="1" dirty="0" smtClean="0"/>
              <a:t>Ideal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ru-RU" sz="2400" b="1" i="1" dirty="0" smtClean="0"/>
              <a:t>1-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halattan</a:t>
            </a:r>
            <a:r>
              <a:rPr lang="en-US" sz="2400" b="1" dirty="0" smtClean="0"/>
              <a:t> </a:t>
            </a:r>
            <a:r>
              <a:rPr lang="ru-RU" sz="2400" b="1" i="1" dirty="0" smtClean="0"/>
              <a:t>2</a:t>
            </a:r>
            <a:r>
              <a:rPr lang="en-US" sz="2400" b="1" i="1" dirty="0" smtClean="0"/>
              <a:t> </a:t>
            </a:r>
            <a:r>
              <a:rPr lang="ru-RU" sz="2400" b="1" i="1" dirty="0" smtClean="0"/>
              <a:t>– </a:t>
            </a:r>
            <a:r>
              <a:rPr lang="en-US" sz="2400" b="1" dirty="0" err="1" smtClean="0"/>
              <a:t>halatqa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salmaqlılıqlı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ótken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esaplaymız</a:t>
            </a:r>
            <a:r>
              <a:rPr lang="en-US" sz="2400" b="1" dirty="0" smtClean="0"/>
              <a:t>. Sol </a:t>
            </a:r>
            <a:r>
              <a:rPr lang="en-US" sz="2400" b="1" dirty="0" err="1" smtClean="0"/>
              <a:t>proces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entropiyası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tabamız</a:t>
            </a:r>
            <a:r>
              <a:rPr lang="en-US" sz="2400" b="1" dirty="0" smtClean="0"/>
              <a:t> </a:t>
            </a:r>
            <a:endParaRPr lang="ru-RU" sz="2400" b="1" dirty="0" smtClean="0"/>
          </a:p>
          <a:p>
            <a:pPr eaLnBrk="1" hangingPunct="1">
              <a:buNone/>
            </a:pPr>
            <a:endParaRPr lang="ru-RU" sz="2400" dirty="0" smtClean="0"/>
          </a:p>
          <a:p>
            <a:pPr eaLnBrk="1" hangingPunct="1">
              <a:buNone/>
            </a:pPr>
            <a:endParaRPr lang="ru-RU" sz="2400" dirty="0" smtClean="0"/>
          </a:p>
          <a:p>
            <a:pPr eaLnBrk="1" hangingPunct="1">
              <a:buNone/>
            </a:pPr>
            <a:r>
              <a:rPr lang="ru-RU" sz="2400" dirty="0" smtClean="0"/>
              <a:t>	</a:t>
            </a:r>
            <a:r>
              <a:rPr lang="en-US" sz="2400" b="1" dirty="0" err="1" smtClean="0"/>
              <a:t>Bizge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málim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ańlatpalardan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paydalansaq</a:t>
            </a:r>
            <a:endParaRPr lang="en-US" sz="2400" b="1" dirty="0" smtClean="0"/>
          </a:p>
          <a:p>
            <a:pPr eaLnBrk="1" hangingPunct="1">
              <a:buNone/>
            </a:pP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</a:p>
          <a:p>
            <a:pPr eaLnBrk="1" hangingPunct="1"/>
            <a:endParaRPr lang="ru-RU" sz="2400" dirty="0" smtClean="0"/>
          </a:p>
          <a:p>
            <a:pPr eaLnBrk="1" hangingPunct="1"/>
            <a:endParaRPr lang="ru-RU" sz="2400" dirty="0" smtClean="0"/>
          </a:p>
          <a:p>
            <a:pPr eaLnBrk="1" hangingPunct="1"/>
            <a:endParaRPr lang="ru-RU" sz="2400" dirty="0" smtClean="0"/>
          </a:p>
          <a:p>
            <a:pPr eaLnBrk="1" hangingPunct="1">
              <a:buNone/>
            </a:pPr>
            <a:r>
              <a:rPr lang="ru-RU" sz="2400" dirty="0" smtClean="0"/>
              <a:t>	</a:t>
            </a:r>
            <a:r>
              <a:rPr lang="en-US" sz="2400" b="1" dirty="0" smtClean="0"/>
              <a:t>ideal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entropiyası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ańlatpasına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bolamız</a:t>
            </a:r>
            <a:r>
              <a:rPr lang="en-US" sz="2400" b="1" dirty="0" smtClean="0"/>
              <a:t> </a:t>
            </a:r>
            <a:endParaRPr lang="ru-RU" sz="2400" b="1" dirty="0" smtClean="0"/>
          </a:p>
        </p:txBody>
      </p:sp>
      <p:sp>
        <p:nvSpPr>
          <p:cNvPr id="4105" name="Rectangle 5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0168308"/>
              </p:ext>
            </p:extLst>
          </p:nvPr>
        </p:nvGraphicFramePr>
        <p:xfrm>
          <a:off x="2501724" y="1088688"/>
          <a:ext cx="4572000" cy="968375"/>
        </p:xfrm>
        <a:graphic>
          <a:graphicData uri="http://schemas.openxmlformats.org/presentationml/2006/ole">
            <p:oleObj spid="_x0000_s133734" name="Формула" r:id="rId4" imgW="2197100" imgH="469900" progId="Equation.3">
              <p:embed/>
            </p:oleObj>
          </a:graphicData>
        </a:graphic>
      </p:graphicFrame>
      <p:sp>
        <p:nvSpPr>
          <p:cNvPr id="4106" name="Rectangle 7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2" name="Object 6"/>
          <p:cNvGraphicFramePr>
            <a:graphicFrameLocks noChangeAspect="1"/>
          </p:cNvGraphicFramePr>
          <p:nvPr/>
        </p:nvGraphicFramePr>
        <p:xfrm>
          <a:off x="1223944" y="2433632"/>
          <a:ext cx="2438400" cy="823913"/>
        </p:xfrm>
        <a:graphic>
          <a:graphicData uri="http://schemas.openxmlformats.org/presentationml/2006/ole">
            <p:oleObj spid="_x0000_s133735" name="Формула" r:id="rId5" imgW="1317559" imgH="603881" progId="Equation.3">
              <p:embed/>
            </p:oleObj>
          </a:graphicData>
        </a:graphic>
      </p:graphicFrame>
      <p:sp>
        <p:nvSpPr>
          <p:cNvPr id="4107" name="Rectangle 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91289341"/>
              </p:ext>
            </p:extLst>
          </p:nvPr>
        </p:nvGraphicFramePr>
        <p:xfrm>
          <a:off x="4121940" y="2401887"/>
          <a:ext cx="2743200" cy="817563"/>
        </p:xfrm>
        <a:graphic>
          <a:graphicData uri="http://schemas.openxmlformats.org/presentationml/2006/ole">
            <p:oleObj spid="_x0000_s133736" name="Формула" r:id="rId6" imgW="1409700" imgH="419100" progId="Equation.3">
              <p:embed/>
            </p:oleObj>
          </a:graphicData>
        </a:graphic>
      </p:graphicFrame>
      <p:sp>
        <p:nvSpPr>
          <p:cNvPr id="4108" name="Rectangle 11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1585896" y="3338512"/>
          <a:ext cx="1600200" cy="493713"/>
        </p:xfrm>
        <a:graphic>
          <a:graphicData uri="http://schemas.openxmlformats.org/presentationml/2006/ole">
            <p:oleObj spid="_x0000_s133737" name="Формула" r:id="rId7" imgW="774364" imgH="241195" progId="Equation.3">
              <p:embed/>
            </p:oleObj>
          </a:graphicData>
        </a:graphic>
      </p:graphicFrame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71102804"/>
              </p:ext>
            </p:extLst>
          </p:nvPr>
        </p:nvGraphicFramePr>
        <p:xfrm>
          <a:off x="5202084" y="3186113"/>
          <a:ext cx="1219200" cy="795338"/>
        </p:xfrm>
        <a:graphic>
          <a:graphicData uri="http://schemas.openxmlformats.org/presentationml/2006/ole">
            <p:oleObj spid="_x0000_s133738" name="Формула" r:id="rId8" imgW="660113" imgH="431613" progId="Equation.3">
              <p:embed/>
            </p:oleObj>
          </a:graphicData>
        </a:graphic>
      </p:graphicFrame>
      <p:sp>
        <p:nvSpPr>
          <p:cNvPr id="4110" name="Rectangle 15"/>
          <p:cNvSpPr>
            <a:spLocks noChangeArrowheads="1"/>
          </p:cNvSpPr>
          <p:nvPr/>
        </p:nvSpPr>
        <p:spPr bwMode="auto">
          <a:xfrm>
            <a:off x="0" y="2947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30" name="Object 14"/>
          <p:cNvGraphicFramePr>
            <a:graphicFrameLocks noChangeAspect="1"/>
          </p:cNvGraphicFramePr>
          <p:nvPr/>
        </p:nvGraphicFramePr>
        <p:xfrm>
          <a:off x="1404920" y="4514856"/>
          <a:ext cx="6019800" cy="1870075"/>
        </p:xfrm>
        <a:graphic>
          <a:graphicData uri="http://schemas.openxmlformats.org/presentationml/2006/ole">
            <p:oleObj spid="_x0000_s133739" name="Формула" r:id="rId9" imgW="3098800" imgH="9652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5398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/>
          <p:cNvSpPr/>
          <p:nvPr/>
        </p:nvSpPr>
        <p:spPr>
          <a:xfrm>
            <a:off x="0" y="1438264"/>
            <a:ext cx="9144000" cy="262415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409552" y="171432"/>
            <a:ext cx="82296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 eaLnBrk="1" hangingPunct="1"/>
            <a:r>
              <a:rPr lang="en-US" sz="3200" b="1" dirty="0" err="1" smtClean="0">
                <a:solidFill>
                  <a:schemeClr val="tx1"/>
                </a:solidFill>
              </a:rPr>
              <a:t>Izo</a:t>
            </a:r>
            <a:r>
              <a:rPr lang="en-US" sz="3200" b="1" dirty="0" smtClean="0">
                <a:solidFill>
                  <a:schemeClr val="tx1"/>
                </a:solidFill>
              </a:rPr>
              <a:t> – </a:t>
            </a:r>
            <a:r>
              <a:rPr lang="en-US" sz="3200" b="1" dirty="0" err="1" smtClean="0">
                <a:solidFill>
                  <a:schemeClr val="tx1"/>
                </a:solidFill>
              </a:rPr>
              <a:t>hám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adiabatalıq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proceslerde</a:t>
            </a:r>
            <a:r>
              <a:rPr lang="en-US" sz="3200" b="1" dirty="0" smtClean="0">
                <a:solidFill>
                  <a:schemeClr val="tx1"/>
                </a:solidFill>
              </a:rPr>
              <a:t> ideal </a:t>
            </a:r>
            <a:r>
              <a:rPr lang="en-US" sz="3200" b="1" dirty="0" err="1" smtClean="0">
                <a:solidFill>
                  <a:schemeClr val="tx1"/>
                </a:solidFill>
              </a:rPr>
              <a:t>gaz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entropiyasınıń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ózgeriwi</a:t>
            </a:r>
            <a:endParaRPr lang="ru-RU" sz="32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25050182"/>
              </p:ext>
            </p:extLst>
          </p:nvPr>
        </p:nvGraphicFramePr>
        <p:xfrm>
          <a:off x="228576" y="1619240"/>
          <a:ext cx="8686848" cy="2117419"/>
        </p:xfrm>
        <a:graphic>
          <a:graphicData uri="http://schemas.openxmlformats.org/drawingml/2006/table">
            <a:tbl>
              <a:tblPr/>
              <a:tblGrid>
                <a:gridCol w="2171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24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50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13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858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Izoxoralıq</a:t>
                      </a:r>
                      <a:endParaRPr lang="ru-RU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i="1" dirty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2400" b="1" i="1" dirty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V=const)</a:t>
                      </a:r>
                      <a:endParaRPr lang="ru-RU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Izobaralıq</a:t>
                      </a:r>
                      <a:endParaRPr lang="ru-RU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i="1" dirty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2400" b="1" i="1" dirty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p=const)</a:t>
                      </a:r>
                      <a:endParaRPr lang="ru-RU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Izotermalıq</a:t>
                      </a:r>
                      <a:r>
                        <a:rPr lang="en-US" sz="2400" b="1" baseline="0" dirty="0" smtClean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ru-RU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i="1" dirty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2400" b="1" i="1" dirty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T=const)</a:t>
                      </a:r>
                      <a:endParaRPr lang="ru-RU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Adiabatalıq</a:t>
                      </a:r>
                      <a:endParaRPr lang="ru-RU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b="1" i="1" dirty="0" smtClean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2400" b="1" i="1" dirty="0" smtClean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S=const</a:t>
                      </a:r>
                      <a:r>
                        <a:rPr lang="en-US" sz="2400" b="1" i="1" dirty="0">
                          <a:solidFill>
                            <a:srgbClr val="00008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ru-RU" sz="2400" b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315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ru-RU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ru-RU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1316" name="Object 4"/>
          <p:cNvGraphicFramePr>
            <a:graphicFrameLocks noChangeAspect="1"/>
          </p:cNvGraphicFramePr>
          <p:nvPr/>
        </p:nvGraphicFramePr>
        <p:xfrm>
          <a:off x="228576" y="2795584"/>
          <a:ext cx="2171712" cy="904880"/>
        </p:xfrm>
        <a:graphic>
          <a:graphicData uri="http://schemas.openxmlformats.org/presentationml/2006/ole">
            <p:oleObj spid="_x0000_s134656" name="Формула" r:id="rId4" imgW="1028254" imgH="431613" progId="Equation.3">
              <p:embed/>
            </p:oleObj>
          </a:graphicData>
        </a:graphic>
      </p:graphicFrame>
      <p:graphicFrame>
        <p:nvGraphicFramePr>
          <p:cNvPr id="1413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34746836"/>
              </p:ext>
            </p:extLst>
          </p:nvPr>
        </p:nvGraphicFramePr>
        <p:xfrm>
          <a:off x="2501724" y="2722759"/>
          <a:ext cx="2201875" cy="904880"/>
        </p:xfrm>
        <a:graphic>
          <a:graphicData uri="http://schemas.openxmlformats.org/presentationml/2006/ole">
            <p:oleObj spid="_x0000_s134657" name="Формула" r:id="rId5" imgW="1040948" imgH="431613" progId="Equation.3">
              <p:embed/>
            </p:oleObj>
          </a:graphicData>
        </a:graphic>
      </p:graphicFrame>
      <p:graphicFrame>
        <p:nvGraphicFramePr>
          <p:cNvPr id="1413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44616106"/>
              </p:ext>
            </p:extLst>
          </p:nvPr>
        </p:nvGraphicFramePr>
        <p:xfrm>
          <a:off x="4752024" y="2750340"/>
          <a:ext cx="2206399" cy="995368"/>
        </p:xfrm>
        <a:graphic>
          <a:graphicData uri="http://schemas.openxmlformats.org/presentationml/2006/ole">
            <p:oleObj spid="_x0000_s134658" name="Формула" r:id="rId6" imgW="952087" imgH="431613" progId="Equation.3">
              <p:embed/>
            </p:oleObj>
          </a:graphicData>
        </a:graphic>
      </p:graphicFrame>
      <p:graphicFrame>
        <p:nvGraphicFramePr>
          <p:cNvPr id="1413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45589736"/>
              </p:ext>
            </p:extLst>
          </p:nvPr>
        </p:nvGraphicFramePr>
        <p:xfrm>
          <a:off x="7196152" y="2978939"/>
          <a:ext cx="1357320" cy="450061"/>
        </p:xfrm>
        <a:graphic>
          <a:graphicData uri="http://schemas.openxmlformats.org/presentationml/2006/ole">
            <p:oleObj spid="_x0000_s134659" name="Формула" r:id="rId7" imgW="457002" imgH="177723" progId="Equation.3">
              <p:embed/>
            </p:oleObj>
          </a:graphicData>
        </a:graphic>
      </p:graphicFrame>
      <p:sp>
        <p:nvSpPr>
          <p:cNvPr id="11" name="Скругленный прямоугольник 10"/>
          <p:cNvSpPr/>
          <p:nvPr/>
        </p:nvSpPr>
        <p:spPr>
          <a:xfrm>
            <a:off x="341436" y="4333880"/>
            <a:ext cx="8686848" cy="9048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err="1" smtClean="0">
                <a:solidFill>
                  <a:schemeClr val="tx1"/>
                </a:solidFill>
              </a:rPr>
              <a:t>Entropiya</a:t>
            </a:r>
            <a:r>
              <a:rPr lang="en-US" sz="2400" b="1" smtClean="0">
                <a:solidFill>
                  <a:schemeClr val="tx1"/>
                </a:solidFill>
              </a:rPr>
              <a:t> turaqlı kóshetuǵın </a:t>
            </a:r>
            <a:r>
              <a:rPr lang="en-US" sz="2400" b="1" dirty="0" err="1" smtClean="0">
                <a:solidFill>
                  <a:schemeClr val="tx1"/>
                </a:solidFill>
              </a:rPr>
              <a:t>proces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izoentropiyalıq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proces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ataladı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</a:rPr>
              <a:t> (</a:t>
            </a:r>
            <a:r>
              <a:rPr lang="en-US" sz="2400" b="1" dirty="0" smtClean="0">
                <a:solidFill>
                  <a:schemeClr val="tx1"/>
                </a:solidFill>
              </a:rPr>
              <a:t>S </a:t>
            </a:r>
            <a:r>
              <a:rPr lang="ru-RU" sz="2400" b="1" dirty="0" smtClean="0">
                <a:solidFill>
                  <a:schemeClr val="tx1"/>
                </a:solidFill>
              </a:rPr>
              <a:t>=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const</a:t>
            </a:r>
            <a:r>
              <a:rPr lang="ru-RU" sz="2400" b="1" dirty="0" smtClean="0">
                <a:solidFill>
                  <a:schemeClr val="tx1"/>
                </a:solidFill>
              </a:rPr>
              <a:t>).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28576" y="5419736"/>
            <a:ext cx="8686848" cy="126683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Adiabatalıq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proces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izoentropiyalıq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proces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esaplanadı</a:t>
            </a:r>
            <a:r>
              <a:rPr lang="en-US" sz="2400" b="1" dirty="0" smtClean="0">
                <a:solidFill>
                  <a:schemeClr val="tx1"/>
                </a:solidFill>
              </a:rPr>
              <a:t>. </a:t>
            </a:r>
            <a:r>
              <a:rPr lang="ru-RU" sz="24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ru-RU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1413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64698976"/>
              </p:ext>
            </p:extLst>
          </p:nvPr>
        </p:nvGraphicFramePr>
        <p:xfrm>
          <a:off x="1027260" y="6058718"/>
          <a:ext cx="7315200" cy="450060"/>
        </p:xfrm>
        <a:graphic>
          <a:graphicData uri="http://schemas.openxmlformats.org/presentationml/2006/ole">
            <p:oleObj spid="_x0000_s134660" name="Формула" r:id="rId8" imgW="1892300" imgH="2032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9434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214282" y="642918"/>
            <a:ext cx="8763024" cy="5791216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eaLnBrk="1" hangingPunct="1">
              <a:lnSpc>
                <a:spcPct val="90000"/>
              </a:lnSpc>
              <a:buNone/>
            </a:pPr>
            <a:endParaRPr lang="en-US" sz="2800" b="1" dirty="0" smtClean="0"/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sz="2800" b="1" dirty="0" err="1" smtClean="0"/>
              <a:t>Teń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salmaqlılıqlı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qaytımlı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procesler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ushın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tómendegi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teńlik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orınlı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esaplanadı</a:t>
            </a:r>
            <a:r>
              <a:rPr lang="en-US" sz="2800" b="1" dirty="0" smtClean="0"/>
              <a:t> </a:t>
            </a:r>
            <a:endParaRPr lang="ru-RU" dirty="0" smtClean="0"/>
          </a:p>
          <a:p>
            <a:pPr algn="ctr" eaLnBrk="1" hangingPunct="1">
              <a:lnSpc>
                <a:spcPct val="90000"/>
              </a:lnSpc>
            </a:pPr>
            <a:endParaRPr lang="ru-RU" dirty="0" smtClean="0"/>
          </a:p>
          <a:p>
            <a:pPr algn="ctr" eaLnBrk="1" hangingPunct="1">
              <a:lnSpc>
                <a:spcPct val="90000"/>
              </a:lnSpc>
              <a:buNone/>
            </a:pPr>
            <a:endParaRPr lang="en-US" sz="2800" b="1" dirty="0" smtClean="0"/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sz="2800" b="1" dirty="0" err="1" smtClean="0"/>
              <a:t>Teń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salmaqlılıqlı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bolmaǵan</a:t>
            </a:r>
            <a:r>
              <a:rPr lang="ru-RU" sz="2800" b="1" dirty="0" smtClean="0"/>
              <a:t>, </a:t>
            </a:r>
            <a:r>
              <a:rPr lang="en-US" sz="2800" b="1" dirty="0" err="1" smtClean="0"/>
              <a:t>qaytımsız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procesler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ushın</a:t>
            </a:r>
            <a:endParaRPr lang="en-US" sz="2800" b="1" dirty="0" smtClean="0"/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sz="2800" b="1" dirty="0" smtClean="0"/>
              <a:t> </a:t>
            </a:r>
            <a:endParaRPr lang="ru-RU" sz="2800" b="1" dirty="0" smtClean="0"/>
          </a:p>
          <a:p>
            <a:pPr algn="ctr" eaLnBrk="1" hangingPunct="1">
              <a:lnSpc>
                <a:spcPct val="90000"/>
              </a:lnSpc>
            </a:pPr>
            <a:endParaRPr lang="ru-RU" dirty="0" smtClean="0"/>
          </a:p>
          <a:p>
            <a:pPr algn="ctr" eaLnBrk="1" hangingPunct="1">
              <a:lnSpc>
                <a:spcPct val="90000"/>
              </a:lnSpc>
            </a:pPr>
            <a:endParaRPr lang="ru-RU" dirty="0" smtClean="0"/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sz="2800" b="1" dirty="0" err="1" smtClean="0"/>
              <a:t>tuyıq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sistemadaǵı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qaytımlı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proceslerde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entropiya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turaqlı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qaladı</a:t>
            </a:r>
            <a:r>
              <a:rPr lang="en-US" sz="2800" b="1" dirty="0" smtClean="0"/>
              <a:t>  </a:t>
            </a:r>
            <a:r>
              <a:rPr lang="ru-RU" sz="2800" b="1" i="1" dirty="0" smtClean="0"/>
              <a:t>Δ</a:t>
            </a:r>
            <a:r>
              <a:rPr lang="en-US" sz="2800" b="1" i="1" dirty="0" smtClean="0"/>
              <a:t>S</a:t>
            </a:r>
            <a:r>
              <a:rPr lang="uz-Cyrl-UZ" sz="2800" b="1" i="1" dirty="0" smtClean="0"/>
              <a:t> </a:t>
            </a:r>
            <a:r>
              <a:rPr lang="ru-RU" sz="2800" b="1" i="1" dirty="0" smtClean="0"/>
              <a:t>= 0,   </a:t>
            </a:r>
            <a:r>
              <a:rPr lang="en-US" sz="2800" b="1" dirty="0" err="1" smtClean="0"/>
              <a:t>qaytımsız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proceslerde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entropiya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asadı</a:t>
            </a:r>
            <a:r>
              <a:rPr lang="en-US" sz="2800" b="1" dirty="0" smtClean="0"/>
              <a:t> </a:t>
            </a:r>
          </a:p>
          <a:p>
            <a:pPr algn="ctr" eaLnBrk="1" hangingPunct="1">
              <a:lnSpc>
                <a:spcPct val="90000"/>
              </a:lnSpc>
              <a:buNone/>
            </a:pPr>
            <a:r>
              <a:rPr lang="ru-RU" sz="2800" b="1" i="1" dirty="0" smtClean="0"/>
              <a:t>Δ</a:t>
            </a:r>
            <a:r>
              <a:rPr lang="en-US" sz="2800" b="1" i="1" dirty="0" smtClean="0"/>
              <a:t>S</a:t>
            </a:r>
            <a:r>
              <a:rPr lang="uz-Cyrl-UZ" sz="2800" b="1" i="1" dirty="0" smtClean="0"/>
              <a:t> </a:t>
            </a:r>
            <a:r>
              <a:rPr lang="ru-RU" sz="2800" b="1" i="1" dirty="0" smtClean="0"/>
              <a:t>&gt; 0.</a:t>
            </a:r>
            <a:endParaRPr lang="ru-RU" sz="2800" b="1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dirty="0" smtClean="0"/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35535459"/>
              </p:ext>
            </p:extLst>
          </p:nvPr>
        </p:nvGraphicFramePr>
        <p:xfrm>
          <a:off x="3789558" y="1898796"/>
          <a:ext cx="1564883" cy="1050926"/>
        </p:xfrm>
        <a:graphic>
          <a:graphicData uri="http://schemas.openxmlformats.org/presentationml/2006/ole">
            <p:oleObj spid="_x0000_s135374" name="Формула" r:id="rId4" imgW="583947" imgH="393529" progId="Equation.3">
              <p:embed/>
            </p:oleObj>
          </a:graphicData>
        </a:graphic>
      </p:graphicFrame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1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33600857"/>
              </p:ext>
            </p:extLst>
          </p:nvPr>
        </p:nvGraphicFramePr>
        <p:xfrm>
          <a:off x="3777456" y="3429000"/>
          <a:ext cx="1589087" cy="1092200"/>
        </p:xfrm>
        <a:graphic>
          <a:graphicData uri="http://schemas.openxmlformats.org/presentationml/2006/ole">
            <p:oleObj spid="_x0000_s135375" name="Формула" r:id="rId5" imgW="571320" imgH="39348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8303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/>
            <a:r>
              <a:rPr lang="ru-RU" sz="3200" b="1" smtClean="0">
                <a:solidFill>
                  <a:schemeClr val="tx1"/>
                </a:solidFill>
              </a:rPr>
              <a:t> </a:t>
            </a:r>
            <a:r>
              <a:rPr lang="en-US" sz="3200" b="1" smtClean="0">
                <a:solidFill>
                  <a:schemeClr val="tx1"/>
                </a:solidFill>
              </a:rPr>
              <a:t>Klazius </a:t>
            </a:r>
            <a:r>
              <a:rPr lang="en-US" sz="3200" b="1" dirty="0" err="1" smtClean="0">
                <a:solidFill>
                  <a:schemeClr val="tx1"/>
                </a:solidFill>
              </a:rPr>
              <a:t>teńsizligi</a:t>
            </a:r>
            <a:r>
              <a:rPr lang="ru-RU" sz="3200" b="1" dirty="0" smtClean="0">
                <a:solidFill>
                  <a:schemeClr val="tx1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500040" y="1890704"/>
            <a:ext cx="8229600" cy="3967188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/>
            <a:endParaRPr lang="uz-Cyrl-UZ" sz="2800" b="1" i="1" dirty="0" smtClean="0"/>
          </a:p>
          <a:p>
            <a:pPr marL="0" indent="0" algn="ctr" eaLnBrk="1" hangingPunct="1">
              <a:buNone/>
            </a:pPr>
            <a:r>
              <a:rPr lang="en-US" sz="2800" b="1" i="1" dirty="0" err="1" smtClean="0"/>
              <a:t>dS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hám</a:t>
            </a:r>
            <a:r>
              <a:rPr lang="ru-RU" sz="2800" b="1" i="1" dirty="0" smtClean="0"/>
              <a:t> δ</a:t>
            </a:r>
            <a:r>
              <a:rPr lang="en-US" sz="2800" b="1" i="1" dirty="0" smtClean="0"/>
              <a:t>Q </a:t>
            </a:r>
            <a:r>
              <a:rPr lang="en-US" sz="2800" b="1" dirty="0" err="1" smtClean="0"/>
              <a:t>birdey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belgide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bolıwı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sebepli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entropiya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ózgeriwi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xarakterine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qarap</a:t>
            </a:r>
            <a:r>
              <a:rPr lang="en-US" sz="2800" b="1" dirty="0" smtClean="0"/>
              <a:t> </a:t>
            </a:r>
            <a:r>
              <a:rPr lang="uz-Cyrl-UZ" sz="2800" b="1" dirty="0" smtClean="0"/>
              <a:t> </a:t>
            </a:r>
            <a:r>
              <a:rPr lang="en-US" sz="2800" b="1" dirty="0" err="1" smtClean="0"/>
              <a:t>jıllılıq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almasıwı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tuwralı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pikir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júritiw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múmkin</a:t>
            </a:r>
            <a:r>
              <a:rPr lang="en-US" sz="2800" b="1" dirty="0" smtClean="0"/>
              <a:t>. </a:t>
            </a:r>
          </a:p>
          <a:p>
            <a:pPr marL="0" indent="0" algn="ctr" eaLnBrk="1" hangingPunct="1">
              <a:buNone/>
            </a:pPr>
            <a:r>
              <a:rPr lang="en-US" sz="2800" b="1" dirty="0" err="1" smtClean="0"/>
              <a:t>Dene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ısıtılǵanda</a:t>
            </a:r>
            <a:r>
              <a:rPr lang="en-US" sz="2800" b="1" dirty="0" smtClean="0"/>
              <a:t> </a:t>
            </a:r>
            <a:r>
              <a:rPr lang="ru-RU" sz="2800" b="1" i="1" dirty="0" err="1" smtClean="0"/>
              <a:t>δ</a:t>
            </a:r>
            <a:r>
              <a:rPr lang="en-US" sz="2800" b="1" i="1" dirty="0" smtClean="0"/>
              <a:t>Q</a:t>
            </a:r>
            <a:r>
              <a:rPr lang="uz-Cyrl-UZ" sz="2800" b="1" i="1" dirty="0" smtClean="0"/>
              <a:t> </a:t>
            </a:r>
            <a:r>
              <a:rPr lang="en-US" sz="2800" b="1" i="1" dirty="0" smtClean="0"/>
              <a:t> </a:t>
            </a:r>
            <a:r>
              <a:rPr lang="ru-RU" sz="2800" b="1" i="1" dirty="0" smtClean="0"/>
              <a:t>&gt; 0, </a:t>
            </a:r>
            <a:r>
              <a:rPr lang="ru-RU" sz="2800" b="1" dirty="0" smtClean="0"/>
              <a:t> </a:t>
            </a:r>
            <a:endParaRPr lang="en-US" sz="2800" b="1" dirty="0" smtClean="0"/>
          </a:p>
          <a:p>
            <a:pPr marL="0" indent="0" algn="ctr" eaLnBrk="1" hangingPunct="1">
              <a:buNone/>
            </a:pPr>
            <a:r>
              <a:rPr lang="en-US" sz="2800" b="1" dirty="0" err="1" smtClean="0"/>
              <a:t>onıń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entropiyası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artadı</a:t>
            </a:r>
            <a:r>
              <a:rPr lang="en-US" sz="2800" b="1" dirty="0" smtClean="0"/>
              <a:t> </a:t>
            </a:r>
            <a:r>
              <a:rPr lang="en-US" sz="2800" b="1" i="1" dirty="0" err="1" smtClean="0"/>
              <a:t>dS</a:t>
            </a:r>
            <a:r>
              <a:rPr lang="uz-Cyrl-UZ" sz="2800" b="1" i="1" dirty="0" smtClean="0"/>
              <a:t> </a:t>
            </a:r>
            <a:r>
              <a:rPr lang="ru-RU" sz="2800" b="1" i="1" dirty="0" smtClean="0"/>
              <a:t>&gt; 0,</a:t>
            </a:r>
            <a:r>
              <a:rPr lang="ru-RU" sz="2800" b="1" dirty="0" smtClean="0"/>
              <a:t> </a:t>
            </a:r>
            <a:endParaRPr lang="en-US" sz="2800" b="1" dirty="0" smtClean="0"/>
          </a:p>
          <a:p>
            <a:pPr marL="0" indent="0" algn="ctr" eaLnBrk="1" hangingPunct="1">
              <a:buNone/>
            </a:pPr>
            <a:r>
              <a:rPr lang="en-US" sz="2800" b="1" dirty="0" err="1" smtClean="0"/>
              <a:t>dene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suwıtılǵanda</a:t>
            </a:r>
            <a:r>
              <a:rPr lang="en-US" sz="2800" b="1" dirty="0" smtClean="0"/>
              <a:t> </a:t>
            </a:r>
            <a:r>
              <a:rPr lang="ru-RU" sz="2800" b="1" dirty="0" smtClean="0"/>
              <a:t> </a:t>
            </a:r>
            <a:r>
              <a:rPr lang="ru-RU" sz="2800" b="1" i="1" dirty="0" smtClean="0"/>
              <a:t>δ</a:t>
            </a:r>
            <a:r>
              <a:rPr lang="en-US" sz="2800" b="1" i="1" dirty="0" smtClean="0"/>
              <a:t>Q</a:t>
            </a:r>
            <a:r>
              <a:rPr lang="uz-Cyrl-UZ" sz="2800" b="1" i="1" dirty="0" smtClean="0"/>
              <a:t> </a:t>
            </a:r>
            <a:r>
              <a:rPr lang="ru-RU" sz="2800" b="1" i="1" dirty="0" smtClean="0"/>
              <a:t>&lt; 0, </a:t>
            </a:r>
            <a:endParaRPr lang="en-US" sz="2800" b="1" i="1" dirty="0" smtClean="0"/>
          </a:p>
          <a:p>
            <a:pPr marL="0" indent="0" algn="ctr" eaLnBrk="1" hangingPunct="1">
              <a:buNone/>
            </a:pPr>
            <a:r>
              <a:rPr lang="en-US" sz="2800" b="1" dirty="0" err="1" smtClean="0"/>
              <a:t>onıń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entropiyası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kemeyedi</a:t>
            </a:r>
            <a:r>
              <a:rPr lang="en-US" sz="2800" b="1" dirty="0" smtClean="0"/>
              <a:t> </a:t>
            </a:r>
            <a:r>
              <a:rPr lang="en-US" sz="2800" b="1" i="1" dirty="0" err="1" smtClean="0"/>
              <a:t>dS</a:t>
            </a:r>
            <a:r>
              <a:rPr lang="uz-Cyrl-UZ" sz="2800" b="1" i="1" dirty="0" smtClean="0"/>
              <a:t> </a:t>
            </a:r>
            <a:r>
              <a:rPr lang="ru-RU" sz="2800" b="1" i="1" dirty="0" smtClean="0"/>
              <a:t>&lt; 0.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6357950" y="428604"/>
          <a:ext cx="1219200" cy="484188"/>
        </p:xfrm>
        <a:graphic>
          <a:graphicData uri="http://schemas.openxmlformats.org/presentationml/2006/ole">
            <p:oleObj spid="_x0000_s136296" name="Формула" r:id="rId4" imgW="457002" imgH="177723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06787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0167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3600" b="1" dirty="0" err="1" smtClean="0">
                <a:solidFill>
                  <a:schemeClr val="tx1"/>
                </a:solidFill>
              </a:rPr>
              <a:t>Entropiyanıń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statistikalıq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talqılanıwı</a:t>
            </a:r>
            <a:endParaRPr lang="ru-RU" sz="3600" b="1" dirty="0" smtClean="0">
              <a:solidFill>
                <a:schemeClr val="tx1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259123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ru-RU" sz="2800" dirty="0" smtClean="0"/>
              <a:t>   	</a:t>
            </a:r>
            <a:endParaRPr lang="en-US" sz="2800" dirty="0" smtClean="0"/>
          </a:p>
          <a:p>
            <a:pPr algn="just" eaLnBrk="1" hangingPunct="1">
              <a:buFont typeface="Wingdings" pitchFamily="2" charset="2"/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	</a:t>
            </a:r>
            <a:r>
              <a:rPr lang="en-US" sz="2800" b="1" dirty="0" err="1" smtClean="0"/>
              <a:t>Sistemanıń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entropiyası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onıń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termodinamikalıq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itimallıǵı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menen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baylanısqan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boladı</a:t>
            </a:r>
            <a:r>
              <a:rPr lang="en-US" sz="2800" b="1" dirty="0" smtClean="0"/>
              <a:t>. </a:t>
            </a:r>
            <a:endParaRPr lang="ru-RU" sz="2600" b="1" dirty="0" smtClean="0"/>
          </a:p>
          <a:p>
            <a:pPr algn="just" eaLnBrk="1" hangingPunct="1">
              <a:buNone/>
            </a:pPr>
            <a:r>
              <a:rPr lang="en-US" sz="2600" b="1" i="1" dirty="0" smtClean="0"/>
              <a:t>		</a:t>
            </a:r>
            <a:r>
              <a:rPr lang="en-US" sz="2600" b="1" i="1" dirty="0" err="1" smtClean="0"/>
              <a:t>Termodinamikalıq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itimallıq</a:t>
            </a:r>
            <a:r>
              <a:rPr lang="en-US" sz="2600" b="1" i="1" dirty="0" smtClean="0"/>
              <a:t> W</a:t>
            </a:r>
            <a:r>
              <a:rPr lang="ru-RU" sz="2600" b="1" dirty="0" smtClean="0"/>
              <a:t>  - </a:t>
            </a:r>
            <a:r>
              <a:rPr lang="en-US" sz="2600" b="1" dirty="0" err="1" smtClean="0"/>
              <a:t>bul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termodinamikalıq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sistemanıń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berilgen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makrohalatı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ámelge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asıratuǵın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usıllar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sanı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yaki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mikrohalatları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sanı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esaplanadı</a:t>
            </a:r>
            <a:r>
              <a:rPr lang="en-US" sz="2600" b="1" dirty="0" smtClean="0"/>
              <a:t>. </a:t>
            </a:r>
          </a:p>
          <a:p>
            <a:pPr algn="just" eaLnBrk="1" hangingPunct="1">
              <a:buNone/>
            </a:pPr>
            <a:r>
              <a:rPr lang="en-US" sz="2600" b="1" dirty="0" smtClean="0"/>
              <a:t>		</a:t>
            </a:r>
            <a:r>
              <a:rPr lang="en-US" sz="2600" b="1" dirty="0" err="1" smtClean="0"/>
              <a:t>Sistemanıń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barlıq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mikrohalatları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teń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itimallıqqa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iye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boladı</a:t>
            </a:r>
            <a:r>
              <a:rPr lang="en-US" sz="2600" b="1" dirty="0" smtClean="0"/>
              <a:t>. 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128319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228576" y="261920"/>
            <a:ext cx="3438544" cy="1357320"/>
            <a:chOff x="228576" y="171432"/>
            <a:chExt cx="3438544" cy="135732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4" name="Прямоугольник 3"/>
            <p:cNvSpPr/>
            <p:nvPr/>
          </p:nvSpPr>
          <p:spPr>
            <a:xfrm>
              <a:off x="228576" y="171432"/>
              <a:ext cx="1719272" cy="1357320"/>
            </a:xfrm>
            <a:prstGeom prst="rect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947848" y="171432"/>
              <a:ext cx="1719272" cy="1357320"/>
            </a:xfrm>
            <a:prstGeom prst="rect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" name="Овал 17"/>
          <p:cNvSpPr/>
          <p:nvPr/>
        </p:nvSpPr>
        <p:spPr>
          <a:xfrm>
            <a:off x="500040" y="623872"/>
            <a:ext cx="542928" cy="5429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133456" y="623872"/>
            <a:ext cx="542928" cy="5429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" name="Группа 8"/>
          <p:cNvGrpSpPr/>
          <p:nvPr/>
        </p:nvGrpSpPr>
        <p:grpSpPr>
          <a:xfrm>
            <a:off x="228576" y="1800216"/>
            <a:ext cx="3438544" cy="1357320"/>
            <a:chOff x="228576" y="171432"/>
            <a:chExt cx="3438544" cy="135732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0" name="Прямоугольник 9"/>
            <p:cNvSpPr/>
            <p:nvPr/>
          </p:nvSpPr>
          <p:spPr>
            <a:xfrm>
              <a:off x="228576" y="171432"/>
              <a:ext cx="1719272" cy="1357320"/>
            </a:xfrm>
            <a:prstGeom prst="rect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947848" y="171432"/>
              <a:ext cx="1719272" cy="1357320"/>
            </a:xfrm>
            <a:prstGeom prst="rect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" name="Овал 19"/>
          <p:cNvSpPr/>
          <p:nvPr/>
        </p:nvSpPr>
        <p:spPr>
          <a:xfrm>
            <a:off x="771504" y="2162168"/>
            <a:ext cx="542928" cy="5429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2490776" y="2162168"/>
            <a:ext cx="542928" cy="5429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/>
          <p:cNvGrpSpPr/>
          <p:nvPr/>
        </p:nvGrpSpPr>
        <p:grpSpPr>
          <a:xfrm>
            <a:off x="228576" y="3338512"/>
            <a:ext cx="3438544" cy="1357320"/>
            <a:chOff x="228576" y="171432"/>
            <a:chExt cx="3438544" cy="135732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6" name="Прямоугольник 15"/>
            <p:cNvSpPr/>
            <p:nvPr/>
          </p:nvSpPr>
          <p:spPr>
            <a:xfrm>
              <a:off x="228576" y="171432"/>
              <a:ext cx="1719272" cy="1357320"/>
            </a:xfrm>
            <a:prstGeom prst="rect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947848" y="171432"/>
              <a:ext cx="1719272" cy="1357320"/>
            </a:xfrm>
            <a:prstGeom prst="rect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2" name="Овал 21"/>
          <p:cNvSpPr/>
          <p:nvPr/>
        </p:nvSpPr>
        <p:spPr>
          <a:xfrm>
            <a:off x="2490776" y="3700464"/>
            <a:ext cx="542928" cy="5429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771504" y="3700464"/>
            <a:ext cx="542928" cy="5429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228576" y="4876808"/>
            <a:ext cx="3438544" cy="1357320"/>
            <a:chOff x="228576" y="171432"/>
            <a:chExt cx="3438544" cy="135732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3" name="Прямоугольник 12"/>
            <p:cNvSpPr/>
            <p:nvPr/>
          </p:nvSpPr>
          <p:spPr>
            <a:xfrm>
              <a:off x="228576" y="171432"/>
              <a:ext cx="1719272" cy="1357320"/>
            </a:xfrm>
            <a:prstGeom prst="rect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b="1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947848" y="171432"/>
              <a:ext cx="1719272" cy="1357320"/>
            </a:xfrm>
            <a:prstGeom prst="rect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b="1"/>
            </a:p>
          </p:txBody>
        </p:sp>
      </p:grpSp>
      <p:sp>
        <p:nvSpPr>
          <p:cNvPr id="24" name="Овал 23"/>
          <p:cNvSpPr/>
          <p:nvPr/>
        </p:nvSpPr>
        <p:spPr>
          <a:xfrm>
            <a:off x="2309800" y="5329248"/>
            <a:ext cx="542928" cy="5429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2943216" y="5329248"/>
            <a:ext cx="542928" cy="54292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9" name="Объект 28"/>
          <p:cNvGraphicFramePr>
            <a:graphicFrameLocks noChangeAspect="1"/>
          </p:cNvGraphicFramePr>
          <p:nvPr/>
        </p:nvGraphicFramePr>
        <p:xfrm>
          <a:off x="3667120" y="623872"/>
          <a:ext cx="1266832" cy="745195"/>
        </p:xfrm>
        <a:graphic>
          <a:graphicData uri="http://schemas.openxmlformats.org/presentationml/2006/ole">
            <p:oleObj spid="_x0000_s137626" name="Формула" r:id="rId4" imgW="431613" imgH="253890" progId="Equation.3">
              <p:embed/>
            </p:oleObj>
          </a:graphicData>
        </a:graphic>
      </p:graphicFrame>
      <p:graphicFrame>
        <p:nvGraphicFramePr>
          <p:cNvPr id="152579" name="Object 3"/>
          <p:cNvGraphicFramePr>
            <a:graphicFrameLocks noChangeAspect="1"/>
          </p:cNvGraphicFramePr>
          <p:nvPr/>
        </p:nvGraphicFramePr>
        <p:xfrm>
          <a:off x="3667120" y="2071680"/>
          <a:ext cx="1117600" cy="744538"/>
        </p:xfrm>
        <a:graphic>
          <a:graphicData uri="http://schemas.openxmlformats.org/presentationml/2006/ole">
            <p:oleObj spid="_x0000_s137627" name="Формула" r:id="rId5" imgW="380835" imgH="253890" progId="Equation.3">
              <p:embed/>
            </p:oleObj>
          </a:graphicData>
        </a:graphic>
      </p:graphicFrame>
      <p:graphicFrame>
        <p:nvGraphicFramePr>
          <p:cNvPr id="152580" name="Object 4"/>
          <p:cNvGraphicFramePr>
            <a:graphicFrameLocks noChangeAspect="1"/>
          </p:cNvGraphicFramePr>
          <p:nvPr/>
        </p:nvGraphicFramePr>
        <p:xfrm>
          <a:off x="3667120" y="5238760"/>
          <a:ext cx="1266825" cy="744538"/>
        </p:xfrm>
        <a:graphic>
          <a:graphicData uri="http://schemas.openxmlformats.org/presentationml/2006/ole">
            <p:oleObj spid="_x0000_s137628" name="Формула" r:id="rId6" imgW="431613" imgH="253890" progId="Equation.3">
              <p:embed/>
            </p:oleObj>
          </a:graphicData>
        </a:graphic>
      </p:graphicFrame>
      <p:graphicFrame>
        <p:nvGraphicFramePr>
          <p:cNvPr id="152581" name="Object 5"/>
          <p:cNvGraphicFramePr>
            <a:graphicFrameLocks noChangeAspect="1"/>
          </p:cNvGraphicFramePr>
          <p:nvPr/>
        </p:nvGraphicFramePr>
        <p:xfrm>
          <a:off x="3667120" y="3700464"/>
          <a:ext cx="1117600" cy="744537"/>
        </p:xfrm>
        <a:graphic>
          <a:graphicData uri="http://schemas.openxmlformats.org/presentationml/2006/ole">
            <p:oleObj spid="_x0000_s137629" name="Формула" r:id="rId7" imgW="380835" imgH="253890" progId="Equation.3">
              <p:embed/>
            </p:oleObj>
          </a:graphicData>
        </a:graphic>
      </p:graphicFrame>
      <p:sp>
        <p:nvSpPr>
          <p:cNvPr id="33" name="Прямоугольник 32"/>
          <p:cNvSpPr/>
          <p:nvPr/>
        </p:nvSpPr>
        <p:spPr>
          <a:xfrm>
            <a:off x="5114928" y="352408"/>
            <a:ext cx="3710008" cy="30839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400" b="1" dirty="0" err="1" smtClean="0"/>
              <a:t>Keltirilgen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tórt</a:t>
            </a:r>
            <a:r>
              <a:rPr lang="en-US" sz="2400" b="1" dirty="0" smtClean="0"/>
              <a:t> 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sz="2400" b="1" dirty="0" err="1" smtClean="0"/>
              <a:t>halat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sistemanıń</a:t>
            </a:r>
            <a:r>
              <a:rPr lang="ru-RU" sz="2400" b="1" i="1" dirty="0" smtClean="0"/>
              <a:t> </a:t>
            </a:r>
            <a:r>
              <a:rPr lang="en-US" sz="2400" b="1" i="1" dirty="0" err="1" smtClean="0"/>
              <a:t>mikrohalatları</a:t>
            </a:r>
            <a:r>
              <a:rPr lang="en-US" sz="2400" b="1" i="1" dirty="0" smtClean="0"/>
              <a:t>  </a:t>
            </a:r>
            <a:r>
              <a:rPr lang="en-US" sz="2400" b="1" i="1" dirty="0" err="1" smtClean="0"/>
              <a:t>dep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esaplanadı</a:t>
            </a:r>
            <a:r>
              <a:rPr lang="en-US" sz="2400" b="1" i="1" dirty="0" smtClean="0"/>
              <a:t>. </a:t>
            </a:r>
            <a:r>
              <a:rPr lang="ru-RU" sz="2400" b="1" dirty="0" smtClean="0"/>
              <a:t> 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halatlardan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ekewi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birtegis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bólistirilgenligi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itimallıǵı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W </a:t>
            </a:r>
            <a:r>
              <a:rPr lang="ru-RU" sz="2400" b="1" i="1" dirty="0" smtClean="0"/>
              <a:t>=</a:t>
            </a:r>
            <a:r>
              <a:rPr lang="en-US" sz="2400" b="1" i="1" dirty="0" smtClean="0"/>
              <a:t> </a:t>
            </a:r>
            <a:r>
              <a:rPr lang="ru-RU" sz="2400" b="1" i="1" dirty="0" smtClean="0"/>
              <a:t>2 </a:t>
            </a:r>
            <a:r>
              <a:rPr lang="en-US" sz="2400" b="1" i="1" dirty="0" err="1" smtClean="0"/>
              <a:t>ge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teń</a:t>
            </a:r>
            <a:r>
              <a:rPr lang="en-US" sz="2400" b="1" i="1" dirty="0" smtClean="0"/>
              <a:t>. </a:t>
            </a:r>
            <a:r>
              <a:rPr lang="ru-RU" sz="24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82766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3000"/>
                            </p:stCondLst>
                            <p:childTnLst>
                              <p:par>
                                <p:cTn id="7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000"/>
                            </p:stCondLst>
                            <p:childTnLst>
                              <p:par>
                                <p:cTn id="7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2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0"/>
                            </p:stCondLst>
                            <p:childTnLst>
                              <p:par>
                                <p:cTn id="8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09552" y="623872"/>
            <a:ext cx="8415384" cy="4614888"/>
          </a:xfr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eaLnBrk="1" hangingPunct="1">
              <a:buNone/>
            </a:pPr>
            <a:endParaRPr lang="ru-RU" dirty="0" smtClean="0"/>
          </a:p>
          <a:p>
            <a:pPr algn="ctr" eaLnBrk="1" hangingPunct="1">
              <a:buNone/>
            </a:pPr>
            <a:r>
              <a:rPr lang="en-US" sz="3200" b="1" dirty="0" err="1" smtClean="0"/>
              <a:t>Teń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salmaqlılıq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halatta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sistemanıń</a:t>
            </a:r>
            <a:r>
              <a:rPr lang="en-US" sz="3200" b="1" dirty="0" smtClean="0"/>
              <a:t> </a:t>
            </a:r>
          </a:p>
          <a:p>
            <a:pPr algn="ctr" eaLnBrk="1" hangingPunct="1">
              <a:buNone/>
            </a:pPr>
            <a:r>
              <a:rPr lang="en-US" sz="3200" b="1" dirty="0" err="1" smtClean="0"/>
              <a:t>termodinamikalıq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itimallıǵı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maksimumǵa</a:t>
            </a:r>
            <a:r>
              <a:rPr lang="en-US" sz="3200" b="1" dirty="0" smtClean="0"/>
              <a:t> </a:t>
            </a:r>
            <a:r>
              <a:rPr lang="ru-RU" sz="3200" b="1" dirty="0" smtClean="0"/>
              <a:t> </a:t>
            </a:r>
            <a:r>
              <a:rPr lang="en-US" sz="3200" b="1" dirty="0" err="1" smtClean="0"/>
              <a:t>erisedi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hám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teń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salmaqsız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halatqa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ótiw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dáwirinde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tez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kemeye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baslaydı</a:t>
            </a:r>
            <a:r>
              <a:rPr lang="en-US" sz="3200" b="1" dirty="0" smtClean="0"/>
              <a:t>.  </a:t>
            </a:r>
          </a:p>
          <a:p>
            <a:pPr algn="ctr" eaLnBrk="1" hangingPunct="1">
              <a:buNone/>
            </a:pPr>
            <a:r>
              <a:rPr lang="ru-RU" sz="3200" b="1" dirty="0" smtClean="0"/>
              <a:t> </a:t>
            </a:r>
          </a:p>
          <a:p>
            <a:pPr algn="ctr" eaLnBrk="1" hangingPunct="1">
              <a:buNone/>
            </a:pPr>
            <a:r>
              <a:rPr lang="en-US" sz="3200" b="1" dirty="0" err="1" smtClean="0"/>
              <a:t>Molekulalardıń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bir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tegis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bólistiriliwi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eń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úlken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itimallıqqa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iye</a:t>
            </a:r>
            <a:r>
              <a:rPr lang="en-US" sz="3200" b="1" dirty="0" smtClean="0"/>
              <a:t>. </a:t>
            </a:r>
            <a:endParaRPr lang="ru-RU" sz="32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387055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40" y="261920"/>
            <a:ext cx="8229600" cy="838200"/>
          </a:xfrm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ru-RU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Bolcman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ańlatpası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endParaRPr lang="ru-RU" sz="4000" b="1" dirty="0" smtClean="0">
              <a:solidFill>
                <a:schemeClr val="tx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19064" y="1257288"/>
            <a:ext cx="5338792" cy="1990736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 smtClean="0"/>
          </a:p>
          <a:p>
            <a:pPr algn="ctr"/>
            <a:r>
              <a:rPr lang="en-US" sz="2400" b="1" dirty="0" err="1" smtClean="0"/>
              <a:t>Sistemanıń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entropiyası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err="1" smtClean="0"/>
              <a:t>onıń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termodinamikalıq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itimallıǵı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logarifmine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proporcional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  <a:endParaRPr lang="en-US" sz="2400" b="1" dirty="0"/>
          </a:p>
          <a:p>
            <a:pPr algn="ctr"/>
            <a:endParaRPr lang="ru-RU" sz="2400" b="1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8576" y="3338512"/>
            <a:ext cx="8596360" cy="1538296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err="1" smtClean="0"/>
              <a:t>Entropiya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tártipsizliginiń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ólshemi</a:t>
            </a:r>
            <a:r>
              <a:rPr lang="en-US" sz="2400" b="1" dirty="0" smtClean="0"/>
              <a:t> </a:t>
            </a:r>
            <a:r>
              <a:rPr lang="ru-RU" sz="2400" b="1" dirty="0" smtClean="0"/>
              <a:t>–  </a:t>
            </a:r>
            <a:endParaRPr lang="en-US" sz="2400" b="1" dirty="0" smtClean="0"/>
          </a:p>
          <a:p>
            <a:pPr algn="ctr"/>
            <a:r>
              <a:rPr lang="en-US" sz="2400" b="1" dirty="0" err="1" smtClean="0"/>
              <a:t>makrohalattı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ámelge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asırıwshı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mikrohalatlar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bolsa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entropiya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sonsha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asadı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8576" y="5057784"/>
            <a:ext cx="8596360" cy="1228736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tártipsizligi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bolsa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onıń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termodinamikalıq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itimallıǵı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artadı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</a:p>
          <a:p>
            <a:pPr algn="ctr"/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653224" y="1800216"/>
            <a:ext cx="2171712" cy="914400"/>
          </a:xfrm>
          <a:prstGeom prst="round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S</a:t>
            </a:r>
            <a:r>
              <a:rPr lang="ru-RU" sz="3600" b="1" i="1" dirty="0" smtClean="0">
                <a:solidFill>
                  <a:schemeClr val="tx1"/>
                </a:solidFill>
              </a:rPr>
              <a:t> = </a:t>
            </a:r>
            <a:r>
              <a:rPr lang="en-US" sz="3600" b="1" i="1" dirty="0" smtClean="0">
                <a:solidFill>
                  <a:schemeClr val="tx1"/>
                </a:solidFill>
              </a:rPr>
              <a:t>k </a:t>
            </a:r>
            <a:r>
              <a:rPr lang="en-US" sz="3600" b="1" i="1" dirty="0" err="1" smtClean="0">
                <a:solidFill>
                  <a:schemeClr val="tx1"/>
                </a:solidFill>
              </a:rPr>
              <a:t>ln</a:t>
            </a:r>
            <a:r>
              <a:rPr lang="en-US" sz="3600" b="1" i="1" dirty="0" smtClean="0">
                <a:solidFill>
                  <a:schemeClr val="tx1"/>
                </a:solidFill>
              </a:rPr>
              <a:t> W</a:t>
            </a:r>
            <a:endParaRPr lang="ru-RU" sz="3600" i="1" dirty="0">
              <a:solidFill>
                <a:schemeClr val="tx1"/>
              </a:solidFill>
            </a:endParaRPr>
          </a:p>
        </p:txBody>
      </p:sp>
      <p:sp>
        <p:nvSpPr>
          <p:cNvPr id="10" name="Стрелка вправо 9"/>
          <p:cNvSpPr/>
          <p:nvPr/>
        </p:nvSpPr>
        <p:spPr>
          <a:xfrm>
            <a:off x="5567368" y="1800216"/>
            <a:ext cx="1085856" cy="904880"/>
          </a:xfrm>
          <a:prstGeom prst="rightArrow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865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01674"/>
          </a:xfr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3600" b="1" dirty="0" err="1" smtClean="0">
                <a:solidFill>
                  <a:schemeClr val="tx1"/>
                </a:solidFill>
              </a:rPr>
              <a:t>Entropiya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artıwı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principi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b="1" dirty="0" smtClean="0">
              <a:solidFill>
                <a:schemeClr val="tx1"/>
              </a:solidFill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9552" y="1257288"/>
            <a:ext cx="8415384" cy="1266832"/>
          </a:xfrm>
          <a:prstGeom prst="round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Tuyıq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sistemadaǵı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barlıq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procesler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onıń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entropiyasınıń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artıwına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alıp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keledi</a:t>
            </a:r>
            <a:r>
              <a:rPr lang="en-US" sz="2400" b="1" dirty="0" smtClean="0">
                <a:solidFill>
                  <a:schemeClr val="tx1"/>
                </a:solidFill>
              </a:rPr>
              <a:t>. 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09552" y="2886072"/>
            <a:ext cx="8415384" cy="3438544"/>
          </a:xfrm>
          <a:prstGeom prst="round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Kishi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termodinamikalıq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itimallıq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halattan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úlken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itimallıq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halatqa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ótiw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procesi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óz</a:t>
            </a:r>
            <a:r>
              <a:rPr lang="en-US" sz="2800" b="1" dirty="0" smtClean="0">
                <a:solidFill>
                  <a:schemeClr val="tx1"/>
                </a:solidFill>
              </a:rPr>
              <a:t> – </a:t>
            </a:r>
            <a:r>
              <a:rPr lang="en-US" sz="2800" b="1" dirty="0" err="1" smtClean="0">
                <a:solidFill>
                  <a:schemeClr val="tx1"/>
                </a:solidFill>
              </a:rPr>
              <a:t>ózinen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erkin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keshedi</a:t>
            </a:r>
            <a:r>
              <a:rPr lang="en-US" sz="2800" b="1" dirty="0" smtClean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Barlıq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termodinamikalıq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proceslerde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tártiplirek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halattan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tártipsizrek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halatqa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óz</a:t>
            </a:r>
            <a:r>
              <a:rPr lang="en-US" sz="2800" b="1" dirty="0" smtClean="0">
                <a:solidFill>
                  <a:schemeClr val="tx1"/>
                </a:solidFill>
              </a:rPr>
              <a:t> – </a:t>
            </a:r>
            <a:r>
              <a:rPr lang="en-US" sz="2800" b="1" dirty="0" err="1" smtClean="0">
                <a:solidFill>
                  <a:schemeClr val="tx1"/>
                </a:solidFill>
              </a:rPr>
              <a:t>ózinen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ótiwshi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ayrım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baǵıtlar</a:t>
            </a:r>
            <a:r>
              <a:rPr lang="en-US" sz="2800" b="1" dirty="0" smtClean="0">
                <a:solidFill>
                  <a:schemeClr val="tx1"/>
                </a:solidFill>
              </a:rPr>
              <a:t> bar </a:t>
            </a:r>
            <a:r>
              <a:rPr lang="en-US" sz="2800" b="1" dirty="0" err="1" smtClean="0">
                <a:solidFill>
                  <a:schemeClr val="tx1"/>
                </a:solidFill>
              </a:rPr>
              <a:t>boladı</a:t>
            </a:r>
            <a:r>
              <a:rPr lang="en-US" sz="2800" b="1" dirty="0" smtClean="0">
                <a:solidFill>
                  <a:schemeClr val="tx1"/>
                </a:solidFill>
              </a:rPr>
              <a:t>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17274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28576" y="1166800"/>
            <a:ext cx="8686848" cy="1809760"/>
          </a:xfrm>
          <a:prstGeom prst="round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Tuyıq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qaytımsız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ósiwi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entropiyasınıń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artıwına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keledi</a:t>
            </a:r>
            <a:r>
              <a:rPr lang="en-US" sz="2400" b="1" dirty="0" smtClean="0"/>
              <a:t>. </a:t>
            </a:r>
          </a:p>
          <a:p>
            <a:endParaRPr lang="ru-RU" dirty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52" y="171432"/>
            <a:ext cx="8458200" cy="81439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sz="3600" b="1" dirty="0" err="1" smtClean="0">
                <a:solidFill>
                  <a:schemeClr val="tx1"/>
                </a:solidFill>
              </a:rPr>
              <a:t>Termodinamikanıń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ekinshi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nızamı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9218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3022167479"/>
              </p:ext>
            </p:extLst>
          </p:nvPr>
        </p:nvGraphicFramePr>
        <p:xfrm>
          <a:off x="3786182" y="2285992"/>
          <a:ext cx="1408112" cy="547687"/>
        </p:xfrm>
        <a:graphic>
          <a:graphicData uri="http://schemas.openxmlformats.org/presentationml/2006/ole">
            <p:oleObj spid="_x0000_s138343" name="Формула" r:id="rId4" imgW="457002" imgH="177723" progId="Equation.3">
              <p:embed/>
            </p:oleObj>
          </a:graphicData>
        </a:graphic>
      </p:graphicFrame>
      <p:sp>
        <p:nvSpPr>
          <p:cNvPr id="7" name="Скругленный прямоугольник 6"/>
          <p:cNvSpPr/>
          <p:nvPr/>
        </p:nvSpPr>
        <p:spPr>
          <a:xfrm>
            <a:off x="228576" y="3067048"/>
            <a:ext cx="8686848" cy="1809760"/>
          </a:xfrm>
          <a:prstGeom prst="round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r>
              <a:rPr lang="ru-RU" sz="2400" b="1" dirty="0" smtClean="0"/>
              <a:t> </a:t>
            </a:r>
            <a:r>
              <a:rPr lang="en-US" sz="2400" b="1" dirty="0" smtClean="0"/>
              <a:t>Kelvin </a:t>
            </a:r>
            <a:r>
              <a:rPr lang="en-US" sz="2400" b="1" dirty="0" err="1" smtClean="0"/>
              <a:t>boyınsha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ısıtqıshtan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jıllılıqtı</a:t>
            </a:r>
            <a:r>
              <a:rPr lang="en-US" sz="2400" b="1" dirty="0" smtClean="0"/>
              <a:t> </a:t>
            </a:r>
          </a:p>
          <a:p>
            <a:pPr algn="ctr" eaLnBrk="1" hangingPunct="1"/>
            <a:r>
              <a:rPr lang="en-US" sz="2400" b="1" dirty="0" err="1" smtClean="0"/>
              <a:t>soǵan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ekvivalent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sarp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aylanbalı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procesler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hesh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qanday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bolmaydı</a:t>
            </a:r>
            <a:r>
              <a:rPr lang="en-US" sz="2400" b="1" dirty="0" smtClean="0"/>
              <a:t>.  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8576" y="5057784"/>
            <a:ext cx="8686848" cy="1628784"/>
          </a:xfrm>
          <a:prstGeom prst="round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hangingPunct="1"/>
            <a:r>
              <a:rPr lang="ru-RU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Klazius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boyınsha</a:t>
            </a:r>
            <a:r>
              <a:rPr lang="en-US" sz="2400" b="1" dirty="0" smtClean="0">
                <a:solidFill>
                  <a:schemeClr val="tx1"/>
                </a:solidFill>
              </a:rPr>
              <a:t>: </a:t>
            </a:r>
            <a:r>
              <a:rPr lang="en-US" sz="2400" b="1" dirty="0" err="1" smtClean="0">
                <a:solidFill>
                  <a:schemeClr val="tx1"/>
                </a:solidFill>
              </a:rPr>
              <a:t>kemrek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ısıtılǵan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denedan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kóbirek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ısıtılǵan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denega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jıllılıqtı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uzatıwshı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aylanbalı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procesler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joq</a:t>
            </a:r>
            <a:r>
              <a:rPr lang="en-US" sz="2400" b="1" dirty="0" smtClean="0">
                <a:solidFill>
                  <a:schemeClr val="tx1"/>
                </a:solidFill>
              </a:rPr>
              <a:t>. </a:t>
            </a:r>
            <a:endParaRPr lang="ru-RU" sz="2400" b="1" dirty="0" smtClean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91913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/>
          <p:cNvSpPr/>
          <p:nvPr/>
        </p:nvSpPr>
        <p:spPr>
          <a:xfrm>
            <a:off x="5929320" y="3248024"/>
            <a:ext cx="2895616" cy="9048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929320" y="1981192"/>
            <a:ext cx="2895616" cy="9048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319064" y="171432"/>
            <a:ext cx="8596360" cy="16859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err="1" smtClean="0">
                <a:solidFill>
                  <a:schemeClr val="tx1"/>
                </a:solidFill>
              </a:rPr>
              <a:t>Termodinamikanıń</a:t>
            </a:r>
            <a:r>
              <a:rPr lang="en-US" sz="2800" b="1" i="1" dirty="0" smtClean="0">
                <a:solidFill>
                  <a:schemeClr val="tx1"/>
                </a:solidFill>
              </a:rPr>
              <a:t> </a:t>
            </a:r>
            <a:r>
              <a:rPr lang="en-US" sz="2800" b="1" i="1" dirty="0" err="1" smtClean="0">
                <a:solidFill>
                  <a:schemeClr val="tx1"/>
                </a:solidFill>
              </a:rPr>
              <a:t>birinshi</a:t>
            </a:r>
            <a:r>
              <a:rPr lang="en-US" sz="2800" b="1" i="1" dirty="0" smtClean="0">
                <a:solidFill>
                  <a:schemeClr val="tx1"/>
                </a:solidFill>
              </a:rPr>
              <a:t> </a:t>
            </a:r>
            <a:r>
              <a:rPr lang="en-US" sz="2800" b="1" i="1" dirty="0" err="1" smtClean="0">
                <a:solidFill>
                  <a:schemeClr val="tx1"/>
                </a:solidFill>
              </a:rPr>
              <a:t>nızamı</a:t>
            </a:r>
            <a:r>
              <a:rPr lang="en-US" sz="2800" b="1" i="1" dirty="0" smtClean="0">
                <a:solidFill>
                  <a:schemeClr val="tx1"/>
                </a:solidFill>
              </a:rPr>
              <a:t> </a:t>
            </a:r>
            <a:r>
              <a:rPr lang="ru-RU" sz="2800" b="1" i="1" dirty="0" smtClean="0">
                <a:solidFill>
                  <a:schemeClr val="tx1"/>
                </a:solidFill>
              </a:rPr>
              <a:t> </a:t>
            </a:r>
            <a:r>
              <a:rPr lang="ru-RU" sz="2800" b="1" dirty="0" smtClean="0">
                <a:solidFill>
                  <a:schemeClr val="tx1"/>
                </a:solidFill>
              </a:rPr>
              <a:t>– </a:t>
            </a:r>
            <a:r>
              <a:rPr lang="en-US" sz="2800" b="1" dirty="0" err="1" smtClean="0">
                <a:solidFill>
                  <a:schemeClr val="tx1"/>
                </a:solidFill>
              </a:rPr>
              <a:t>bul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termodinamikalıq</a:t>
            </a:r>
            <a:r>
              <a:rPr lang="en-US" sz="2800" b="1" dirty="0" smtClean="0">
                <a:solidFill>
                  <a:schemeClr val="tx1"/>
                </a:solidFill>
              </a:rPr>
              <a:t>  </a:t>
            </a:r>
            <a:r>
              <a:rPr lang="en-US" sz="2800" b="1" dirty="0" err="1" smtClean="0">
                <a:solidFill>
                  <a:schemeClr val="tx1"/>
                </a:solidFill>
              </a:rPr>
              <a:t>proceslerde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energiyanıń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bir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túrden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ekinshi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túrge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ótiwi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hám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energiyanıń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saqlanıw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nızamı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esaplanadı</a:t>
            </a:r>
            <a:r>
              <a:rPr lang="en-US" sz="2800" b="1" dirty="0" smtClean="0">
                <a:solidFill>
                  <a:schemeClr val="tx1"/>
                </a:solidFill>
              </a:rPr>
              <a:t>. </a:t>
            </a:r>
            <a:endParaRPr lang="ru-RU" dirty="0"/>
          </a:p>
        </p:txBody>
      </p:sp>
      <p:sp>
        <p:nvSpPr>
          <p:cNvPr id="50" name="Скругленный прямоугольник 49"/>
          <p:cNvSpPr/>
          <p:nvPr/>
        </p:nvSpPr>
        <p:spPr>
          <a:xfrm>
            <a:off x="228576" y="1890704"/>
            <a:ext cx="4976840" cy="235268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err="1" smtClean="0">
                <a:solidFill>
                  <a:schemeClr val="tx1"/>
                </a:solidFill>
              </a:rPr>
              <a:t>Sistemaǵa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berilgen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jıllılıq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ru-RU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sistemanıń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ishki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energiyasınıń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ózgeriwine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hám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sırtqı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kúshlerge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qarsı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atqarılǵan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jumısqa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sarplanadı</a:t>
            </a:r>
            <a:r>
              <a:rPr lang="en-US" sz="2400" b="1" dirty="0" smtClean="0">
                <a:solidFill>
                  <a:schemeClr val="tx1"/>
                </a:solidFill>
              </a:rPr>
              <a:t>.</a:t>
            </a:r>
            <a:endParaRPr lang="ru-RU" sz="2400" dirty="0" smtClean="0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0" y="2333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1137" name="Object 1"/>
          <p:cNvGraphicFramePr>
            <a:graphicFrameLocks noChangeAspect="1"/>
          </p:cNvGraphicFramePr>
          <p:nvPr/>
        </p:nvGraphicFramePr>
        <p:xfrm>
          <a:off x="6019808" y="2071680"/>
          <a:ext cx="2720880" cy="723904"/>
        </p:xfrm>
        <a:graphic>
          <a:graphicData uri="http://schemas.openxmlformats.org/presentationml/2006/ole">
            <p:oleObj spid="_x0000_s91378" name="Формула" r:id="rId4" imgW="774364" imgH="203112" progId="Equation.3">
              <p:embed/>
            </p:oleObj>
          </a:graphicData>
        </a:graphic>
      </p:graphicFrame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5929320" y="3338512"/>
          <a:ext cx="2932771" cy="671627"/>
        </p:xfrm>
        <a:graphic>
          <a:graphicData uri="http://schemas.openxmlformats.org/presentationml/2006/ole">
            <p:oleObj spid="_x0000_s91379" name="Формула" r:id="rId5" imgW="888614" imgH="203112" progId="Equation.3">
              <p:embed/>
            </p:oleObj>
          </a:graphicData>
        </a:graphic>
      </p:graphicFrame>
      <p:sp>
        <p:nvSpPr>
          <p:cNvPr id="13" name="Стрелка вправо 12"/>
          <p:cNvSpPr/>
          <p:nvPr/>
        </p:nvSpPr>
        <p:spPr>
          <a:xfrm>
            <a:off x="5205416" y="2071680"/>
            <a:ext cx="723904" cy="208122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09552" y="4695832"/>
            <a:ext cx="7918706" cy="156966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i="1" dirty="0" err="1" smtClean="0"/>
              <a:t>dU</a:t>
            </a:r>
            <a:r>
              <a:rPr lang="ru-RU" sz="2400" b="1" dirty="0" smtClean="0"/>
              <a:t> (</a:t>
            </a:r>
            <a:r>
              <a:rPr lang="en-US" sz="2400" b="1" dirty="0" err="1" smtClean="0"/>
              <a:t>tolıq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differencial</a:t>
            </a:r>
            <a:r>
              <a:rPr lang="en-US" sz="2400" b="1" dirty="0" smtClean="0"/>
              <a:t>)</a:t>
            </a:r>
            <a:r>
              <a:rPr lang="ru-RU" sz="2400" b="1" dirty="0" smtClean="0"/>
              <a:t> – </a:t>
            </a:r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sheksiz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ózgeriwi</a:t>
            </a:r>
            <a:r>
              <a:rPr lang="en-US" sz="2400" b="1" dirty="0" smtClean="0"/>
              <a:t> </a:t>
            </a:r>
          </a:p>
          <a:p>
            <a:r>
              <a:rPr lang="ru-RU" sz="2400" b="1" i="1" dirty="0" err="1" smtClean="0"/>
              <a:t>δА</a:t>
            </a:r>
            <a:r>
              <a:rPr lang="ru-RU" sz="2400" b="1" dirty="0" smtClean="0"/>
              <a:t> – </a:t>
            </a:r>
            <a:r>
              <a:rPr lang="en-US" sz="2400" b="1" dirty="0" err="1" smtClean="0"/>
              <a:t>elementar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</a:t>
            </a:r>
            <a:r>
              <a:rPr lang="en-US" sz="2400" b="1" dirty="0" smtClean="0"/>
              <a:t> </a:t>
            </a:r>
          </a:p>
          <a:p>
            <a:r>
              <a:rPr lang="ru-RU" sz="2400" b="1" i="1" dirty="0" smtClean="0"/>
              <a:t>δ</a:t>
            </a:r>
            <a:r>
              <a:rPr lang="en-US" sz="2400" b="1" i="1" dirty="0" smtClean="0"/>
              <a:t>Q</a:t>
            </a:r>
            <a:r>
              <a:rPr lang="ru-RU" sz="2400" b="1" dirty="0" smtClean="0"/>
              <a:t> – </a:t>
            </a:r>
            <a:r>
              <a:rPr lang="en-US" sz="2400" b="1" dirty="0" err="1" smtClean="0"/>
              <a:t>sheksiz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muǵdarı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1038" cy="7254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PAYDALAN</a:t>
            </a:r>
            <a:r>
              <a:rPr lang="es-ES" sz="3200" b="1" dirty="0" smtClean="0">
                <a:solidFill>
                  <a:schemeClr val="tx1"/>
                </a:solidFill>
              </a:rPr>
              <a:t>ÍL</a:t>
            </a:r>
            <a:r>
              <a:rPr lang="en-US" sz="3200" b="1" dirty="0" smtClean="0">
                <a:solidFill>
                  <a:schemeClr val="tx1"/>
                </a:solidFill>
              </a:rPr>
              <a:t>ǴAN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ÁDEBIYA</a:t>
            </a:r>
            <a:r>
              <a:rPr lang="ru-RU" sz="3200" b="1" dirty="0" smtClean="0">
                <a:solidFill>
                  <a:schemeClr val="tx1"/>
                </a:solidFill>
              </a:rPr>
              <a:t>Т</a:t>
            </a:r>
            <a:r>
              <a:rPr lang="en-US" sz="3200" b="1" dirty="0" smtClean="0">
                <a:solidFill>
                  <a:schemeClr val="tx1"/>
                </a:solidFill>
              </a:rPr>
              <a:t>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928670"/>
            <a:ext cx="8271164" cy="5593576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000" b="1" dirty="0" smtClean="0"/>
              <a:t>1. </a:t>
            </a:r>
            <a:r>
              <a:rPr lang="en-US" sz="2000" b="1" dirty="0" smtClean="0"/>
              <a:t>Q</a:t>
            </a:r>
            <a:r>
              <a:rPr lang="ru-RU" sz="2000" b="1" dirty="0" smtClean="0"/>
              <a:t>.</a:t>
            </a:r>
            <a:r>
              <a:rPr lang="en-US" sz="2000" b="1" dirty="0" smtClean="0"/>
              <a:t>P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Abduraxmanov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V</a:t>
            </a:r>
            <a:r>
              <a:rPr lang="ru-RU" sz="2000" b="1" dirty="0" smtClean="0"/>
              <a:t>.</a:t>
            </a:r>
            <a:r>
              <a:rPr lang="en-US" sz="2000" b="1" dirty="0" smtClean="0"/>
              <a:t>S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Xamidov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N</a:t>
            </a:r>
            <a:r>
              <a:rPr lang="ru-RU" sz="2000" b="1" dirty="0" smtClean="0"/>
              <a:t>.</a:t>
            </a:r>
            <a:r>
              <a:rPr lang="en-US" sz="2000" b="1" dirty="0" smtClean="0"/>
              <a:t>A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Axmedova</a:t>
            </a:r>
            <a:r>
              <a:rPr lang="ru-RU" sz="2000" b="1" dirty="0" smtClean="0"/>
              <a:t>. </a:t>
            </a:r>
            <a:r>
              <a:rPr lang="en-US" sz="2000" b="1" dirty="0" smtClean="0"/>
              <a:t>FIZIKA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Darslik</a:t>
            </a:r>
            <a:r>
              <a:rPr lang="ru-RU" sz="2000" b="1" dirty="0" smtClean="0"/>
              <a:t>. </a:t>
            </a:r>
            <a:r>
              <a:rPr lang="en-US" sz="2000" b="1" dirty="0" smtClean="0"/>
              <a:t>Toshkent</a:t>
            </a:r>
            <a:r>
              <a:rPr lang="ru-RU" sz="2000" b="1" dirty="0" smtClean="0"/>
              <a:t>. “</a:t>
            </a:r>
            <a:r>
              <a:rPr lang="en-US" sz="2000" b="1" dirty="0" err="1" smtClean="0"/>
              <a:t>Aloqachi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nashriyoti</a:t>
            </a:r>
            <a:r>
              <a:rPr lang="ru-RU" sz="2000" b="1" dirty="0" smtClean="0"/>
              <a:t>”. 2018 </a:t>
            </a:r>
            <a:r>
              <a:rPr lang="en-US" sz="2000" b="1" dirty="0" smtClean="0"/>
              <a:t>y</a:t>
            </a:r>
            <a:r>
              <a:rPr lang="ru-RU" sz="2000" b="1" dirty="0" smtClean="0"/>
              <a:t>. </a:t>
            </a:r>
            <a:r>
              <a:rPr lang="en-US" sz="2000" b="1" dirty="0" smtClean="0"/>
              <a:t>O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zR</a:t>
            </a:r>
            <a:r>
              <a:rPr lang="en-US" sz="2000" b="1" dirty="0" smtClean="0"/>
              <a:t> OO</a:t>
            </a:r>
            <a:r>
              <a:rPr lang="ru-RU" sz="2000" b="1" dirty="0" smtClean="0"/>
              <a:t>‘</a:t>
            </a:r>
            <a:r>
              <a:rPr lang="en-US" sz="2000" b="1" dirty="0" smtClean="0"/>
              <a:t>MTV</a:t>
            </a:r>
            <a:r>
              <a:rPr lang="ru-RU" sz="2000" b="1" dirty="0" smtClean="0"/>
              <a:t> 2017.24.08 </a:t>
            </a:r>
            <a:r>
              <a:rPr lang="en-US" sz="2000" b="1" dirty="0" err="1" smtClean="0"/>
              <a:t>dagi</a:t>
            </a:r>
            <a:r>
              <a:rPr lang="ru-RU" sz="2000" b="1" dirty="0" smtClean="0"/>
              <a:t> “603”-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i</a:t>
            </a:r>
            <a:r>
              <a:rPr lang="ru-RU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2.</a:t>
            </a:r>
            <a:r>
              <a:rPr lang="ru-RU" sz="2000" b="1" dirty="0" smtClean="0"/>
              <a:t>   </a:t>
            </a:r>
            <a:r>
              <a:rPr lang="en-US" sz="2000" b="1" dirty="0" err="1" smtClean="0"/>
              <a:t>B.A.Ibragimov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G.Q.Atajanova</a:t>
            </a:r>
            <a:r>
              <a:rPr lang="en-US" sz="2000" b="1" dirty="0" smtClean="0"/>
              <a:t>. </a:t>
            </a:r>
            <a:r>
              <a:rPr lang="uz-Cyrl-UZ" sz="2000" b="1" dirty="0" smtClean="0"/>
              <a:t>“FIZIKA”. </a:t>
            </a:r>
            <a:r>
              <a:rPr lang="en-US" sz="2000" b="1" dirty="0" err="1" smtClean="0"/>
              <a:t>Oqıwlıq</a:t>
            </a:r>
            <a:r>
              <a:rPr lang="uz-Cyrl-UZ" sz="2000" b="1" dirty="0" smtClean="0"/>
              <a:t>. T</a:t>
            </a:r>
            <a:r>
              <a:rPr lang="en-US" sz="2000" b="1" dirty="0" smtClean="0"/>
              <a:t>a</a:t>
            </a:r>
            <a:r>
              <a:rPr lang="uz-Cyrl-UZ" sz="2000" b="1" dirty="0" smtClean="0"/>
              <a:t>shkent. </a:t>
            </a:r>
            <a:r>
              <a:rPr lang="en-US" sz="2000" b="1" dirty="0" smtClean="0"/>
              <a:t>2018 j. </a:t>
            </a:r>
            <a:endParaRPr lang="ru-RU" sz="2000" b="1" dirty="0" smtClean="0"/>
          </a:p>
          <a:p>
            <a:pPr algn="just">
              <a:buNone/>
            </a:pPr>
            <a:r>
              <a:rPr lang="uz-Cyrl-UZ" sz="2000" b="1" dirty="0" smtClean="0"/>
              <a:t>3.  Q.P.Abduraxmanov, O’.Egamov. “FIZIKA”. Darslik. Toshkent. O‘quv-ta’lim metodika” bosmaxonasi. 2015 y. O‘zROO‘MTV  2009.26.02. dagi “51”-sonli buyrug‘i.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4</a:t>
            </a:r>
            <a:r>
              <a:rPr lang="uz-Cyrl-UZ" sz="2000" b="1" dirty="0" smtClean="0"/>
              <a:t>. Douglas C. Giancoli. Physics. Principles with Applicathions. 2004 USA ISBN-13 978-0-321-62592-2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5. </a:t>
            </a:r>
            <a:r>
              <a:rPr lang="ru-RU" sz="2000" b="1" dirty="0" smtClean="0"/>
              <a:t> </a:t>
            </a:r>
            <a:r>
              <a:rPr lang="en-US" sz="2000" b="1" dirty="0" smtClean="0"/>
              <a:t>Physics for Scientists and Engineers, Raymond A. </a:t>
            </a:r>
            <a:r>
              <a:rPr lang="en-US" sz="2000" b="1" dirty="0" err="1" smtClean="0"/>
              <a:t>Serway</a:t>
            </a:r>
            <a:r>
              <a:rPr lang="en-US" sz="2000" b="1" dirty="0" smtClean="0"/>
              <a:t>, John W. Jewett. 9th Edition, 2012.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6.</a:t>
            </a:r>
            <a:r>
              <a:rPr lang="ru-RU" sz="2000" b="1" dirty="0" smtClean="0"/>
              <a:t>  </a:t>
            </a:r>
            <a:r>
              <a:rPr lang="en-US" sz="2000" b="1" dirty="0" smtClean="0"/>
              <a:t>“</a:t>
            </a:r>
            <a:r>
              <a:rPr lang="en-US" sz="2000" b="1" dirty="0" err="1" smtClean="0"/>
              <a:t>Umumiy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Fizika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fani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2012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2012.15.08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“332/1”-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7. “Fizika-1 </a:t>
            </a:r>
            <a:r>
              <a:rPr lang="en-US" sz="2000" b="1" dirty="0" err="1" smtClean="0"/>
              <a:t>kursi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2019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2019.04.10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“892”-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marL="0" indent="0" algn="just">
              <a:buNone/>
            </a:pPr>
            <a:endParaRPr lang="ru-RU" sz="2000" b="1" dirty="0"/>
          </a:p>
          <a:p>
            <a:pPr>
              <a:buNone/>
            </a:pP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18233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qrcoder.ru/code/?https%3A%2F%2Fphet.colorado.edu%2F&amp;10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37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460" y="1285860"/>
            <a:ext cx="7886700" cy="453928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https://phet.colorado.edu/en/simulation/legacy/energy-forms-and-changes</a:t>
            </a: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1628" y="2185297"/>
            <a:ext cx="6780302" cy="322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8951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460" y="1357298"/>
            <a:ext cx="7886700" cy="446784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https://phet.colorado.edu/en/simulation/legacy/balloons-and-buoyancy</a:t>
            </a: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16" y="2165833"/>
            <a:ext cx="6922411" cy="3333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582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одержимое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61114057"/>
              </p:ext>
            </p:extLst>
          </p:nvPr>
        </p:nvGraphicFramePr>
        <p:xfrm>
          <a:off x="457200" y="1647830"/>
          <a:ext cx="8229600" cy="4995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319064" y="171432"/>
            <a:ext cx="8596360" cy="10858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Sistemanıń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ishki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energiyasın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ózgertiw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usılları</a:t>
            </a:r>
            <a:endParaRPr lang="en-US" sz="2800" b="1" dirty="0" smtClean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520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5168" y="261920"/>
            <a:ext cx="2533664" cy="2533664"/>
          </a:xfrm>
          <a:prstGeom prst="ellipse">
            <a:avLst/>
          </a:prstGeom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  <a:ln>
            <a:solidFill>
              <a:srgbClr val="FFC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SISTEMA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GAZ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6" name="Пятиугольник 5"/>
          <p:cNvSpPr/>
          <p:nvPr/>
        </p:nvSpPr>
        <p:spPr>
          <a:xfrm>
            <a:off x="228576" y="804848"/>
            <a:ext cx="2986104" cy="1538296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Sistemaǵa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berilip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atırǵan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jıllılıq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endParaRPr lang="ru-RU" sz="2200" b="1" dirty="0" smtClean="0">
              <a:solidFill>
                <a:schemeClr val="tx1"/>
              </a:solidFill>
            </a:endParaRPr>
          </a:p>
          <a:p>
            <a:pPr algn="ctr"/>
            <a:r>
              <a:rPr lang="ru-RU" sz="3200" b="1" i="1" dirty="0" smtClean="0">
                <a:solidFill>
                  <a:srgbClr val="FF0000"/>
                </a:solidFill>
              </a:rPr>
              <a:t>δ</a:t>
            </a:r>
            <a:r>
              <a:rPr lang="en-US" sz="3200" b="1" i="1" dirty="0" smtClean="0">
                <a:solidFill>
                  <a:srgbClr val="FF0000"/>
                </a:solidFill>
              </a:rPr>
              <a:t>Q </a:t>
            </a:r>
            <a:r>
              <a:rPr lang="ru-RU" sz="3200" b="1" i="1" dirty="0" smtClean="0">
                <a:solidFill>
                  <a:srgbClr val="FF0000"/>
                </a:solidFill>
              </a:rPr>
              <a:t>&gt;</a:t>
            </a:r>
            <a:r>
              <a:rPr lang="en-US" sz="3200" b="1" i="1" dirty="0" smtClean="0">
                <a:solidFill>
                  <a:srgbClr val="FF0000"/>
                </a:solidFill>
              </a:rPr>
              <a:t> </a:t>
            </a:r>
            <a:r>
              <a:rPr lang="ru-RU" sz="3200" b="1" i="1" dirty="0" smtClean="0">
                <a:solidFill>
                  <a:srgbClr val="FF0000"/>
                </a:solidFill>
              </a:rPr>
              <a:t>0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7" name="Пятиугольник 6"/>
          <p:cNvSpPr/>
          <p:nvPr/>
        </p:nvSpPr>
        <p:spPr>
          <a:xfrm>
            <a:off x="6019808" y="804848"/>
            <a:ext cx="2805128" cy="1538296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Sistemadan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alınıp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atırǵan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jıllılıq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endParaRPr lang="ru-RU" sz="2200" b="1" dirty="0" smtClean="0">
              <a:solidFill>
                <a:schemeClr val="tx1"/>
              </a:solidFill>
            </a:endParaRPr>
          </a:p>
          <a:p>
            <a:pPr algn="ctr"/>
            <a:r>
              <a:rPr lang="ru-RU" sz="3200" b="1" i="1" dirty="0" smtClean="0">
                <a:solidFill>
                  <a:srgbClr val="FF0000"/>
                </a:solidFill>
              </a:rPr>
              <a:t>δ</a:t>
            </a:r>
            <a:r>
              <a:rPr lang="en-US" sz="3200" b="1" i="1" dirty="0" smtClean="0">
                <a:solidFill>
                  <a:srgbClr val="FF0000"/>
                </a:solidFill>
              </a:rPr>
              <a:t>Q </a:t>
            </a:r>
            <a:r>
              <a:rPr lang="ru-RU" sz="3200" b="1" i="1" dirty="0" smtClean="0">
                <a:solidFill>
                  <a:srgbClr val="FF0000"/>
                </a:solidFill>
              </a:rPr>
              <a:t>&lt;</a:t>
            </a:r>
            <a:r>
              <a:rPr lang="en-US" sz="3200" b="1" i="1" dirty="0" smtClean="0">
                <a:solidFill>
                  <a:srgbClr val="FF0000"/>
                </a:solidFill>
              </a:rPr>
              <a:t> </a:t>
            </a:r>
            <a:r>
              <a:rPr lang="ru-RU" sz="3200" b="1" i="1" dirty="0" smtClean="0">
                <a:solidFill>
                  <a:srgbClr val="FF0000"/>
                </a:solidFill>
              </a:rPr>
              <a:t>0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305168" y="3700464"/>
            <a:ext cx="2533664" cy="2533664"/>
          </a:xfrm>
          <a:prstGeom prst="ellipse">
            <a:avLst/>
          </a:prstGeom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  <a:ln>
            <a:solidFill>
              <a:srgbClr val="FFC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SISTEMA</a:t>
            </a:r>
            <a:endParaRPr lang="ru-RU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GAZ</a:t>
            </a:r>
            <a:endParaRPr lang="ru-RU" sz="2800" b="1" dirty="0">
              <a:solidFill>
                <a:srgbClr val="FF0000"/>
              </a:solidFill>
            </a:endParaRPr>
          </a:p>
        </p:txBody>
      </p:sp>
      <p:sp>
        <p:nvSpPr>
          <p:cNvPr id="9" name="Пятиугольник 8"/>
          <p:cNvSpPr/>
          <p:nvPr/>
        </p:nvSpPr>
        <p:spPr>
          <a:xfrm>
            <a:off x="228576" y="4243392"/>
            <a:ext cx="2986104" cy="1538296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Sistema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ústinen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sırtqı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kúshler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atqarǵan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jumıs</a:t>
            </a:r>
            <a:r>
              <a:rPr lang="en-US" sz="2400" b="1" dirty="0" smtClean="0">
                <a:solidFill>
                  <a:schemeClr val="tx1"/>
                </a:solidFill>
              </a:rPr>
              <a:t>  </a:t>
            </a:r>
            <a:r>
              <a:rPr lang="ru-RU" sz="2400" b="1" dirty="0" smtClean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ru-RU" sz="3200" b="1" i="1" dirty="0" err="1" smtClean="0">
                <a:solidFill>
                  <a:srgbClr val="FF0000"/>
                </a:solidFill>
              </a:rPr>
              <a:t>δА</a:t>
            </a:r>
            <a:r>
              <a:rPr lang="ru-RU" sz="3200" b="1" i="1" dirty="0" smtClean="0">
                <a:solidFill>
                  <a:srgbClr val="FF0000"/>
                </a:solidFill>
              </a:rPr>
              <a:t> &lt;</a:t>
            </a:r>
            <a:r>
              <a:rPr lang="en-US" sz="3200" b="1" i="1" dirty="0" smtClean="0">
                <a:solidFill>
                  <a:srgbClr val="FF0000"/>
                </a:solidFill>
              </a:rPr>
              <a:t> </a:t>
            </a:r>
            <a:r>
              <a:rPr lang="ru-RU" sz="3200" b="1" i="1" dirty="0" smtClean="0">
                <a:solidFill>
                  <a:srgbClr val="FF0000"/>
                </a:solidFill>
              </a:rPr>
              <a:t>0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10" name="Пятиугольник 9"/>
          <p:cNvSpPr/>
          <p:nvPr/>
        </p:nvSpPr>
        <p:spPr>
          <a:xfrm>
            <a:off x="6019808" y="4243392"/>
            <a:ext cx="2805128" cy="1538296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Sırtqı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deneler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ústinen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sistemanıń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atqarǵan</a:t>
            </a:r>
            <a:r>
              <a:rPr lang="en-US" sz="2200" b="1" dirty="0" smtClean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jumısı</a:t>
            </a:r>
            <a:endParaRPr lang="ru-RU" sz="2200" b="1" dirty="0" smtClean="0">
              <a:solidFill>
                <a:schemeClr val="tx1"/>
              </a:solidFill>
            </a:endParaRPr>
          </a:p>
          <a:p>
            <a:pPr algn="ctr"/>
            <a:r>
              <a:rPr lang="ru-RU" sz="3200" b="1" i="1" dirty="0" err="1" smtClean="0">
                <a:solidFill>
                  <a:srgbClr val="FF0000"/>
                </a:solidFill>
              </a:rPr>
              <a:t>δА</a:t>
            </a:r>
            <a:r>
              <a:rPr lang="ru-RU" sz="3200" b="1" i="1" dirty="0" smtClean="0">
                <a:solidFill>
                  <a:srgbClr val="FF0000"/>
                </a:solidFill>
              </a:rPr>
              <a:t> &gt;</a:t>
            </a:r>
            <a:r>
              <a:rPr lang="en-US" sz="3200" b="1" i="1" dirty="0" smtClean="0">
                <a:solidFill>
                  <a:srgbClr val="FF0000"/>
                </a:solidFill>
              </a:rPr>
              <a:t> </a:t>
            </a:r>
            <a:r>
              <a:rPr lang="ru-RU" sz="3200" b="1" i="1" dirty="0" smtClean="0">
                <a:solidFill>
                  <a:srgbClr val="FF0000"/>
                </a:solidFill>
              </a:rPr>
              <a:t>0</a:t>
            </a:r>
            <a:endParaRPr lang="ru-RU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7848" y="274638"/>
            <a:ext cx="5248304" cy="71118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Ishki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energiya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409552" y="1000108"/>
            <a:ext cx="8324896" cy="1785950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 </a:t>
            </a:r>
            <a:r>
              <a:rPr lang="en-US" sz="2400" b="1" i="1" dirty="0" err="1" smtClean="0"/>
              <a:t>Ishki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energiya</a:t>
            </a:r>
            <a:r>
              <a:rPr lang="en-US" sz="2400" b="1" i="1" dirty="0" smtClean="0"/>
              <a:t> </a:t>
            </a:r>
            <a:r>
              <a:rPr lang="ru-RU" sz="2400" i="1" dirty="0" smtClean="0"/>
              <a:t> </a:t>
            </a:r>
            <a:r>
              <a:rPr lang="ru-RU" sz="2400" dirty="0" smtClean="0"/>
              <a:t>–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sistema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bóleksheleri</a:t>
            </a:r>
            <a:r>
              <a:rPr lang="en-US" sz="2400" b="1" dirty="0" smtClean="0"/>
              <a:t> </a:t>
            </a:r>
          </a:p>
          <a:p>
            <a:pPr algn="ctr"/>
            <a:r>
              <a:rPr lang="ru-RU" sz="2400" b="1" dirty="0" smtClean="0"/>
              <a:t>(</a:t>
            </a:r>
            <a:r>
              <a:rPr lang="en-US" sz="2400" b="1" dirty="0" err="1" smtClean="0"/>
              <a:t>molekulalar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atomlar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ionlar</a:t>
            </a:r>
            <a:r>
              <a:rPr lang="en-US" sz="2400" b="1" dirty="0" smtClean="0"/>
              <a:t>)</a:t>
            </a:r>
            <a:r>
              <a:rPr lang="en-US" sz="2400" b="1" dirty="0" err="1" smtClean="0"/>
              <a:t>niń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tártipsiz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bólekshelerdiń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esaplanadı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algn="ctr"/>
            <a:endParaRPr lang="ru-RU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8576" y="2886072"/>
            <a:ext cx="4162448" cy="1266832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Bir</a:t>
            </a:r>
            <a:r>
              <a:rPr lang="en-US" sz="2400" b="1" dirty="0" smtClean="0"/>
              <a:t> mol ideal </a:t>
            </a:r>
            <a:r>
              <a:rPr lang="en-US" sz="2400" b="1" dirty="0" err="1" smtClean="0"/>
              <a:t>gazdıń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</a:t>
            </a:r>
            <a:endParaRPr lang="ru-RU" b="1" dirty="0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228576" y="4605344"/>
            <a:ext cx="4252936" cy="2081224"/>
            <a:chOff x="228576" y="4605344"/>
            <a:chExt cx="4252936" cy="2081224"/>
          </a:xfrm>
        </p:grpSpPr>
        <p:sp>
          <p:nvSpPr>
            <p:cNvPr id="14" name="Скругленный прямоугольник 13"/>
            <p:cNvSpPr/>
            <p:nvPr/>
          </p:nvSpPr>
          <p:spPr>
            <a:xfrm>
              <a:off x="228576" y="4605344"/>
              <a:ext cx="4252936" cy="2081224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72708" name="Object 4"/>
            <p:cNvGraphicFramePr>
              <a:graphicFrameLocks noChangeAspect="1"/>
            </p:cNvGraphicFramePr>
            <p:nvPr/>
          </p:nvGraphicFramePr>
          <p:xfrm>
            <a:off x="357158" y="4714884"/>
            <a:ext cx="4112025" cy="842965"/>
          </p:xfrm>
          <a:graphic>
            <a:graphicData uri="http://schemas.openxmlformats.org/presentationml/2006/ole">
              <p:oleObj spid="_x0000_s125338" name="Формула" r:id="rId4" imgW="1905000" imgH="393700" progId="Equation.3">
                <p:embed/>
              </p:oleObj>
            </a:graphicData>
          </a:graphic>
        </p:graphicFrame>
        <p:graphicFrame>
          <p:nvGraphicFramePr>
            <p:cNvPr id="72707" name="Object 3"/>
            <p:cNvGraphicFramePr>
              <a:graphicFrameLocks noChangeAspect="1"/>
            </p:cNvGraphicFramePr>
            <p:nvPr/>
          </p:nvGraphicFramePr>
          <p:xfrm>
            <a:off x="1404920" y="5600712"/>
            <a:ext cx="1990736" cy="887176"/>
          </p:xfrm>
          <a:graphic>
            <a:graphicData uri="http://schemas.openxmlformats.org/presentationml/2006/ole">
              <p:oleObj spid="_x0000_s125339" name="Формула" r:id="rId5" imgW="875920" imgH="393529" progId="Equation.3">
                <p:embed/>
              </p:oleObj>
            </a:graphicData>
          </a:graphic>
        </p:graphicFrame>
      </p:grpSp>
      <p:grpSp>
        <p:nvGrpSpPr>
          <p:cNvPr id="19" name="Группа 18"/>
          <p:cNvGrpSpPr/>
          <p:nvPr/>
        </p:nvGrpSpPr>
        <p:grpSpPr>
          <a:xfrm>
            <a:off x="4662488" y="4605344"/>
            <a:ext cx="4252936" cy="2081224"/>
            <a:chOff x="4662488" y="4605344"/>
            <a:chExt cx="4252936" cy="2081224"/>
          </a:xfrm>
        </p:grpSpPr>
        <p:sp>
          <p:nvSpPr>
            <p:cNvPr id="15" name="Скругленный прямоугольник 14"/>
            <p:cNvSpPr/>
            <p:nvPr/>
          </p:nvSpPr>
          <p:spPr>
            <a:xfrm>
              <a:off x="4662488" y="4605344"/>
              <a:ext cx="4252936" cy="2081224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72706" name="Object 2"/>
            <p:cNvGraphicFramePr>
              <a:graphicFrameLocks noChangeAspect="1"/>
            </p:cNvGraphicFramePr>
            <p:nvPr/>
          </p:nvGraphicFramePr>
          <p:xfrm>
            <a:off x="4933952" y="4605344"/>
            <a:ext cx="3551653" cy="995368"/>
          </p:xfrm>
          <a:graphic>
            <a:graphicData uri="http://schemas.openxmlformats.org/presentationml/2006/ole">
              <p:oleObj spid="_x0000_s125340" name="Формула" r:id="rId6" imgW="1498600" imgH="419100" progId="Equation.3">
                <p:embed/>
              </p:oleObj>
            </a:graphicData>
          </a:graphic>
        </p:graphicFrame>
        <p:graphicFrame>
          <p:nvGraphicFramePr>
            <p:cNvPr id="72705" name="Object 1"/>
            <p:cNvGraphicFramePr>
              <a:graphicFrameLocks noChangeAspect="1"/>
            </p:cNvGraphicFramePr>
            <p:nvPr/>
          </p:nvGraphicFramePr>
          <p:xfrm>
            <a:off x="5386392" y="5510224"/>
            <a:ext cx="2262200" cy="966148"/>
          </p:xfrm>
          <a:graphic>
            <a:graphicData uri="http://schemas.openxmlformats.org/presentationml/2006/ole">
              <p:oleObj spid="_x0000_s125341" name="Формула" r:id="rId7" imgW="914400" imgH="393700" progId="Equation.3">
                <p:embed/>
              </p:oleObj>
            </a:graphicData>
          </a:graphic>
        </p:graphicFrame>
      </p:grp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0" y="847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0" y="1238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    </a:t>
            </a:r>
            <a:endParaRPr kumimoji="0" lang="ru-RU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0" y="1657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          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752976" y="2886072"/>
            <a:ext cx="4114848" cy="1266832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massalı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</a:t>
            </a:r>
            <a:endParaRPr lang="ru-RU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Стрелка вниз 15"/>
          <p:cNvSpPr/>
          <p:nvPr/>
        </p:nvSpPr>
        <p:spPr>
          <a:xfrm>
            <a:off x="1857360" y="4062416"/>
            <a:ext cx="1085856" cy="63341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>
            <a:off x="6381760" y="4062416"/>
            <a:ext cx="1085856" cy="63341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834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Скругленный прямоугольник 35"/>
          <p:cNvSpPr/>
          <p:nvPr/>
        </p:nvSpPr>
        <p:spPr>
          <a:xfrm>
            <a:off x="1314432" y="4876808"/>
            <a:ext cx="2171712" cy="153829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8088" y="171432"/>
            <a:ext cx="4613936" cy="98265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000" b="1" dirty="0" err="1" smtClean="0">
                <a:solidFill>
                  <a:schemeClr val="tx1"/>
                </a:solidFill>
              </a:rPr>
              <a:t>Gazdıń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err="1" smtClean="0">
                <a:solidFill>
                  <a:schemeClr val="tx1"/>
                </a:solidFill>
              </a:rPr>
              <a:t>atqarǵan</a:t>
            </a:r>
            <a:r>
              <a:rPr lang="en-US" sz="4000" b="1" smtClean="0">
                <a:solidFill>
                  <a:schemeClr val="tx1"/>
                </a:solidFill>
              </a:rPr>
              <a:t> jumısı</a:t>
            </a:r>
            <a:endParaRPr lang="ru-RU" sz="4000" dirty="0">
              <a:solidFill>
                <a:schemeClr val="tx1"/>
              </a:solidFill>
            </a:endParaRPr>
          </a:p>
        </p:txBody>
      </p:sp>
      <p:pic>
        <p:nvPicPr>
          <p:cNvPr id="6" name="Picture 52" descr="3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43712" y="3248024"/>
            <a:ext cx="2233612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6834200" y="352408"/>
            <a:ext cx="2081224" cy="3076592"/>
          </a:xfrm>
          <a:prstGeom prst="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Группа 16"/>
          <p:cNvGrpSpPr/>
          <p:nvPr/>
        </p:nvGrpSpPr>
        <p:grpSpPr>
          <a:xfrm>
            <a:off x="6834200" y="1166800"/>
            <a:ext cx="2081224" cy="1266832"/>
            <a:chOff x="6834200" y="1166800"/>
            <a:chExt cx="2081224" cy="1266832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6834200" y="2071680"/>
              <a:ext cx="2081224" cy="361952"/>
            </a:xfrm>
            <a:prstGeom prst="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 rot="16200000">
              <a:off x="7377128" y="1438264"/>
              <a:ext cx="904880" cy="361952"/>
            </a:xfrm>
            <a:prstGeom prst="rect">
              <a:avLst/>
            </a:prstGeom>
            <a:gradFill>
              <a:gsLst>
                <a:gs pos="6600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19457" name="Object 1"/>
          <p:cNvGraphicFramePr>
            <a:graphicFrameLocks noChangeAspect="1"/>
          </p:cNvGraphicFramePr>
          <p:nvPr/>
        </p:nvGraphicFramePr>
        <p:xfrm>
          <a:off x="7015176" y="2524120"/>
          <a:ext cx="1770063" cy="742950"/>
        </p:xfrm>
        <a:graphic>
          <a:graphicData uri="http://schemas.openxmlformats.org/presentationml/2006/ole">
            <p:oleObj spid="_x0000_s90837" name="Формула" r:id="rId5" imgW="482181" imgH="215713" progId="Equation.3">
              <p:embed/>
            </p:oleObj>
          </a:graphicData>
        </a:graphic>
      </p:graphicFrame>
      <p:graphicFrame>
        <p:nvGraphicFramePr>
          <p:cNvPr id="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36337060"/>
              </p:ext>
            </p:extLst>
          </p:nvPr>
        </p:nvGraphicFramePr>
        <p:xfrm>
          <a:off x="6924675" y="1641475"/>
          <a:ext cx="1862138" cy="2600325"/>
        </p:xfrm>
        <a:graphic>
          <a:graphicData uri="http://schemas.openxmlformats.org/presentationml/2006/ole">
            <p:oleObj spid="_x0000_s90838" name="Формула" r:id="rId6" imgW="507960" imgH="672840" progId="Equation.3">
              <p:embed/>
            </p:oleObj>
          </a:graphicData>
        </a:graphic>
      </p:graphicFrame>
      <p:cxnSp>
        <p:nvCxnSpPr>
          <p:cNvPr id="22" name="Прямая соединительная линия 21"/>
          <p:cNvCxnSpPr/>
          <p:nvPr/>
        </p:nvCxnSpPr>
        <p:spPr>
          <a:xfrm>
            <a:off x="5295904" y="2433632"/>
            <a:ext cx="153829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295904" y="1166800"/>
            <a:ext cx="153829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1"/>
          <p:cNvGraphicFramePr>
            <a:graphicFrameLocks noChangeAspect="1"/>
          </p:cNvGraphicFramePr>
          <p:nvPr/>
        </p:nvGraphicFramePr>
        <p:xfrm>
          <a:off x="4662488" y="804848"/>
          <a:ext cx="604837" cy="742950"/>
        </p:xfrm>
        <a:graphic>
          <a:graphicData uri="http://schemas.openxmlformats.org/presentationml/2006/ole">
            <p:oleObj spid="_x0000_s90839" name="Формула" r:id="rId7" imgW="164885" imgH="215619" progId="Equation.3">
              <p:embed/>
            </p:oleObj>
          </a:graphicData>
        </a:graphic>
      </p:graphicFrame>
      <p:graphicFrame>
        <p:nvGraphicFramePr>
          <p:cNvPr id="18" name="Object 1"/>
          <p:cNvGraphicFramePr>
            <a:graphicFrameLocks noChangeAspect="1"/>
          </p:cNvGraphicFramePr>
          <p:nvPr/>
        </p:nvGraphicFramePr>
        <p:xfrm>
          <a:off x="4662488" y="1981192"/>
          <a:ext cx="558800" cy="742950"/>
        </p:xfrm>
        <a:graphic>
          <a:graphicData uri="http://schemas.openxmlformats.org/presentationml/2006/ole">
            <p:oleObj spid="_x0000_s90840" name="Формула" r:id="rId8" imgW="152268" imgH="215713" progId="Equation.3">
              <p:embed/>
            </p:oleObj>
          </a:graphicData>
        </a:graphic>
      </p:graphicFrame>
      <p:graphicFrame>
        <p:nvGraphicFramePr>
          <p:cNvPr id="20" name="Object 1"/>
          <p:cNvGraphicFramePr>
            <a:graphicFrameLocks noChangeAspect="1"/>
          </p:cNvGraphicFramePr>
          <p:nvPr/>
        </p:nvGraphicFramePr>
        <p:xfrm>
          <a:off x="5251450" y="1528763"/>
          <a:ext cx="698500" cy="611187"/>
        </p:xfrm>
        <a:graphic>
          <a:graphicData uri="http://schemas.openxmlformats.org/presentationml/2006/ole">
            <p:oleObj spid="_x0000_s90841" name="Формула" r:id="rId9" imgW="190335" imgH="177646" progId="Equation.3">
              <p:embed/>
            </p:oleObj>
          </a:graphicData>
        </a:graphic>
      </p:graphicFrame>
      <p:cxnSp>
        <p:nvCxnSpPr>
          <p:cNvPr id="28" name="Прямая со стрелкой 27"/>
          <p:cNvCxnSpPr/>
          <p:nvPr/>
        </p:nvCxnSpPr>
        <p:spPr>
          <a:xfrm rot="5400000">
            <a:off x="5387186" y="1799422"/>
            <a:ext cx="1266832" cy="1588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4572000" y="4424368"/>
            <a:ext cx="4252936" cy="212365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200" b="1" i="1" dirty="0" smtClean="0"/>
              <a:t>p </a:t>
            </a:r>
            <a:r>
              <a:rPr lang="ru-RU" sz="2200" b="1" dirty="0" smtClean="0"/>
              <a:t>–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gaz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basımı</a:t>
            </a:r>
            <a:r>
              <a:rPr lang="en-US" sz="2200" b="1" dirty="0" smtClean="0"/>
              <a:t>, </a:t>
            </a:r>
            <a:endParaRPr lang="ru-RU" sz="2200" b="1" dirty="0" smtClean="0"/>
          </a:p>
          <a:p>
            <a:r>
              <a:rPr lang="ru-RU" sz="2200" b="1" i="1" dirty="0" smtClean="0"/>
              <a:t>S</a:t>
            </a:r>
            <a:r>
              <a:rPr lang="ru-RU" sz="2200" b="1" dirty="0" smtClean="0"/>
              <a:t> – </a:t>
            </a:r>
            <a:r>
              <a:rPr lang="en-US" sz="2200" b="1" dirty="0" err="1" smtClean="0"/>
              <a:t>porshen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maydanı</a:t>
            </a:r>
            <a:r>
              <a:rPr lang="ru-RU" sz="2200" b="1" dirty="0" smtClean="0"/>
              <a:t>, </a:t>
            </a:r>
          </a:p>
          <a:p>
            <a:r>
              <a:rPr lang="en-US" sz="2200" b="1" i="1" dirty="0" smtClean="0"/>
              <a:t>d</a:t>
            </a:r>
            <a:r>
              <a:rPr lang="ru-RU" sz="2200" b="1" i="1" dirty="0" smtClean="0"/>
              <a:t>x</a:t>
            </a:r>
            <a:r>
              <a:rPr lang="ru-RU" sz="2200" b="1" dirty="0" smtClean="0"/>
              <a:t> – 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orın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awıstırıw</a:t>
            </a:r>
            <a:r>
              <a:rPr lang="ru-RU" sz="2200" b="1" dirty="0" smtClean="0"/>
              <a:t>,</a:t>
            </a:r>
          </a:p>
          <a:p>
            <a:r>
              <a:rPr lang="ru-RU" sz="2200" b="1" dirty="0" smtClean="0"/>
              <a:t>Δ</a:t>
            </a:r>
            <a:r>
              <a:rPr lang="ru-RU" sz="2200" b="1" i="1" dirty="0" smtClean="0"/>
              <a:t>V</a:t>
            </a:r>
            <a:r>
              <a:rPr lang="en-US" sz="2200" b="1" i="1" dirty="0" smtClean="0"/>
              <a:t> </a:t>
            </a:r>
            <a:r>
              <a:rPr lang="ru-RU" sz="2200" b="1" i="1" dirty="0" smtClean="0"/>
              <a:t>– </a:t>
            </a:r>
            <a:r>
              <a:rPr lang="en-US" sz="2200" b="1" dirty="0" err="1" smtClean="0"/>
              <a:t>kólem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ózgeriwi</a:t>
            </a:r>
            <a:r>
              <a:rPr lang="ru-RU" sz="2200" b="1" i="1" dirty="0" smtClean="0"/>
              <a:t>,</a:t>
            </a:r>
            <a:endParaRPr lang="ru-RU" sz="2200" b="1" dirty="0" smtClean="0"/>
          </a:p>
          <a:p>
            <a:r>
              <a:rPr lang="ru-RU" sz="2200" b="1" i="1" dirty="0" smtClean="0"/>
              <a:t>А</a:t>
            </a:r>
            <a:r>
              <a:rPr lang="ru-RU" sz="2200" b="1" dirty="0" smtClean="0"/>
              <a:t> – </a:t>
            </a:r>
            <a:r>
              <a:rPr lang="en-US" sz="2200" b="1" dirty="0" err="1" smtClean="0"/>
              <a:t>gazdıń</a:t>
            </a:r>
            <a:r>
              <a:rPr lang="en-US" sz="2200" b="1" dirty="0" smtClean="0"/>
              <a:t> </a:t>
            </a:r>
            <a:r>
              <a:rPr lang="en-US" sz="2200" b="1" err="1" smtClean="0"/>
              <a:t>atqarǵan</a:t>
            </a:r>
            <a:r>
              <a:rPr lang="en-US" sz="2200" b="1" smtClean="0"/>
              <a:t> jumısı</a:t>
            </a:r>
            <a:r>
              <a:rPr lang="ru-RU" sz="2200" b="1" dirty="0" smtClean="0"/>
              <a:t>,</a:t>
            </a:r>
          </a:p>
          <a:p>
            <a:r>
              <a:rPr lang="ru-RU" sz="2200" b="1" i="1" dirty="0" smtClean="0"/>
              <a:t>А’</a:t>
            </a:r>
            <a:r>
              <a:rPr lang="en-US" sz="2200" b="1" i="1" dirty="0" smtClean="0"/>
              <a:t> </a:t>
            </a:r>
            <a:r>
              <a:rPr lang="ru-RU" sz="2200" b="1" i="1" dirty="0" smtClean="0"/>
              <a:t>– </a:t>
            </a:r>
            <a:r>
              <a:rPr lang="en-US" sz="2200" b="1" dirty="0" err="1" smtClean="0"/>
              <a:t>gaz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ústinen</a:t>
            </a:r>
            <a:r>
              <a:rPr lang="en-US" sz="2200" b="1" dirty="0" smtClean="0"/>
              <a:t> </a:t>
            </a:r>
            <a:r>
              <a:rPr lang="en-US" sz="2200" b="1" err="1" smtClean="0"/>
              <a:t>atqarılǵan</a:t>
            </a:r>
            <a:r>
              <a:rPr lang="en-US" sz="2200" b="1" smtClean="0"/>
              <a:t> jumıs</a:t>
            </a:r>
            <a:r>
              <a:rPr lang="ru-RU" sz="2200" b="1" dirty="0" smtClean="0"/>
              <a:t>.</a:t>
            </a:r>
            <a:endParaRPr lang="ru-RU" sz="2200" b="1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861992" y="1438264"/>
            <a:ext cx="3071867" cy="4308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200" b="1" dirty="0" err="1" smtClean="0"/>
              <a:t>Gazdıń</a:t>
            </a:r>
            <a:r>
              <a:rPr lang="en-US" sz="2200" b="1" dirty="0" smtClean="0"/>
              <a:t> </a:t>
            </a:r>
            <a:r>
              <a:rPr lang="en-US" sz="2200" b="1" err="1" smtClean="0"/>
              <a:t>atqarǵan</a:t>
            </a:r>
            <a:r>
              <a:rPr lang="en-US" sz="2200" b="1" smtClean="0"/>
              <a:t> jumısı </a:t>
            </a:r>
            <a:endParaRPr lang="ru-RU" sz="2200" b="1" dirty="0" smtClean="0"/>
          </a:p>
        </p:txBody>
      </p:sp>
      <p:sp>
        <p:nvSpPr>
          <p:cNvPr id="90121" name="Rectangle 9"/>
          <p:cNvSpPr>
            <a:spLocks noChangeArrowheads="1"/>
          </p:cNvSpPr>
          <p:nvPr/>
        </p:nvSpPr>
        <p:spPr bwMode="auto">
          <a:xfrm>
            <a:off x="409552" y="3429000"/>
            <a:ext cx="4029072" cy="1107996"/>
          </a:xfrm>
          <a:prstGeom prst="rect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Gaz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kólemin</a:t>
            </a: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 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V</a:t>
            </a:r>
            <a:r>
              <a:rPr kumimoji="0" lang="ru-RU" sz="2200" b="1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1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den</a:t>
            </a: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V</a:t>
            </a:r>
            <a:r>
              <a:rPr kumimoji="0" lang="ru-RU" sz="2200" b="1" i="1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2 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ge</a:t>
            </a:r>
            <a:r>
              <a:rPr kumimoji="0" lang="en-US" sz="2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shekem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 </a:t>
            </a:r>
            <a:r>
              <a:rPr kumimoji="0" lang="en-US" sz="2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ózgeriw</a:t>
            </a:r>
            <a:r>
              <a:rPr lang="en-US" sz="2200" b="1" dirty="0" err="1" smtClean="0">
                <a:solidFill>
                  <a:schemeClr val="tx1"/>
                </a:solidFill>
                <a:ea typeface="Times New Roman" pitchFamily="18" charset="0"/>
              </a:rPr>
              <a:t>inde</a:t>
            </a:r>
            <a:r>
              <a:rPr lang="en-US" sz="2200" b="1" dirty="0" smtClean="0">
                <a:solidFill>
                  <a:schemeClr val="tx1"/>
                </a:solidFill>
                <a:ea typeface="Times New Roman" pitchFamily="18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ea typeface="Times New Roman" pitchFamily="18" charset="0"/>
              </a:rPr>
              <a:t>gazdıń</a:t>
            </a:r>
            <a:r>
              <a:rPr lang="en-US" sz="2200" b="1" dirty="0" smtClean="0">
                <a:solidFill>
                  <a:schemeClr val="tx1"/>
                </a:solidFill>
                <a:ea typeface="Times New Roman" pitchFamily="18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ea typeface="Times New Roman" pitchFamily="18" charset="0"/>
              </a:rPr>
              <a:t>atqarǵan</a:t>
            </a:r>
            <a:r>
              <a:rPr lang="en-US" sz="2200" b="1" dirty="0" smtClean="0">
                <a:solidFill>
                  <a:schemeClr val="tx1"/>
                </a:solidFill>
                <a:ea typeface="Times New Roman" pitchFamily="18" charset="0"/>
              </a:rPr>
              <a:t> </a:t>
            </a:r>
            <a:r>
              <a:rPr lang="en-US" sz="2200" b="1" err="1" smtClean="0">
                <a:solidFill>
                  <a:schemeClr val="tx1"/>
                </a:solidFill>
                <a:ea typeface="Times New Roman" pitchFamily="18" charset="0"/>
              </a:rPr>
              <a:t>tolıq</a:t>
            </a:r>
            <a:r>
              <a:rPr lang="en-US" sz="2200" b="1" smtClean="0">
                <a:solidFill>
                  <a:schemeClr val="tx1"/>
                </a:solidFill>
                <a:ea typeface="Times New Roman" pitchFamily="18" charset="0"/>
              </a:rPr>
              <a:t> jumısı </a:t>
            </a:r>
            <a:endParaRPr kumimoji="0" lang="ru-RU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012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0122" name="Object 10"/>
          <p:cNvGraphicFramePr>
            <a:graphicFrameLocks noChangeAspect="1"/>
          </p:cNvGraphicFramePr>
          <p:nvPr/>
        </p:nvGraphicFramePr>
        <p:xfrm>
          <a:off x="1404920" y="4967296"/>
          <a:ext cx="1990736" cy="1357320"/>
        </p:xfrm>
        <a:graphic>
          <a:graphicData uri="http://schemas.openxmlformats.org/presentationml/2006/ole">
            <p:oleObj spid="_x0000_s90842" name="Формула" r:id="rId10" imgW="710891" imgH="482391" progId="Equation.3">
              <p:embed/>
            </p:oleObj>
          </a:graphicData>
        </a:graphic>
      </p:graphicFrame>
      <p:sp>
        <p:nvSpPr>
          <p:cNvPr id="90124" name="Rectangle 12"/>
          <p:cNvSpPr>
            <a:spLocks noChangeArrowheads="1"/>
          </p:cNvSpPr>
          <p:nvPr/>
        </p:nvSpPr>
        <p:spPr bwMode="auto">
          <a:xfrm>
            <a:off x="0" y="714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681016" y="2343144"/>
            <a:ext cx="3438544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3200" i="1" dirty="0" err="1" smtClean="0">
                <a:solidFill>
                  <a:prstClr val="black"/>
                </a:solidFill>
              </a:rPr>
              <a:t>δA</a:t>
            </a:r>
            <a:r>
              <a:rPr lang="ru-RU" sz="3200" i="1" dirty="0" smtClean="0">
                <a:solidFill>
                  <a:prstClr val="black"/>
                </a:solidFill>
              </a:rPr>
              <a:t>=</a:t>
            </a:r>
            <a:r>
              <a:rPr lang="en-US" sz="3200" i="1" dirty="0" err="1" smtClean="0">
                <a:solidFill>
                  <a:prstClr val="black"/>
                </a:solidFill>
              </a:rPr>
              <a:t>Fdx</a:t>
            </a:r>
            <a:r>
              <a:rPr lang="ru-RU" sz="3200" i="1" dirty="0" smtClean="0">
                <a:solidFill>
                  <a:prstClr val="black"/>
                </a:solidFill>
              </a:rPr>
              <a:t>=</a:t>
            </a:r>
            <a:r>
              <a:rPr lang="en-US" sz="3200" i="1" dirty="0" err="1" smtClean="0">
                <a:solidFill>
                  <a:prstClr val="black"/>
                </a:solidFill>
              </a:rPr>
              <a:t>pSdx</a:t>
            </a:r>
            <a:r>
              <a:rPr lang="en-US" sz="3200" dirty="0" smtClean="0">
                <a:solidFill>
                  <a:prstClr val="black"/>
                </a:solidFill>
              </a:rPr>
              <a:t> </a:t>
            </a:r>
            <a:r>
              <a:rPr lang="ru-RU" sz="3200" dirty="0" smtClean="0">
                <a:solidFill>
                  <a:prstClr val="black"/>
                </a:solidFill>
              </a:rPr>
              <a:t>=</a:t>
            </a:r>
            <a:r>
              <a:rPr lang="en-US" sz="3200" dirty="0" smtClean="0">
                <a:solidFill>
                  <a:prstClr val="black"/>
                </a:solidFill>
              </a:rPr>
              <a:t> </a:t>
            </a:r>
            <a:r>
              <a:rPr lang="en-US" sz="3200" i="1" dirty="0" err="1" smtClean="0">
                <a:solidFill>
                  <a:prstClr val="black"/>
                </a:solidFill>
              </a:rPr>
              <a:t>pdV</a:t>
            </a:r>
            <a:endParaRPr lang="ru-RU" sz="3200" dirty="0" smtClean="0">
              <a:solidFill>
                <a:prstClr val="black"/>
              </a:solidFill>
            </a:endParaRPr>
          </a:p>
        </p:txBody>
      </p:sp>
      <p:sp>
        <p:nvSpPr>
          <p:cNvPr id="38" name="Стрелка вниз 37"/>
          <p:cNvSpPr/>
          <p:nvPr/>
        </p:nvSpPr>
        <p:spPr>
          <a:xfrm>
            <a:off x="1947848" y="1890704"/>
            <a:ext cx="904880" cy="54292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трелка вниз 38"/>
          <p:cNvSpPr/>
          <p:nvPr/>
        </p:nvSpPr>
        <p:spPr>
          <a:xfrm>
            <a:off x="1947848" y="4424368"/>
            <a:ext cx="904880" cy="54292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75763E-6 L 0.00122 -0.18386 " pathEditMode="relative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1000"/>
                                        <p:tgtEl>
                                          <p:spTgt spid="19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25"/>
  <p:tag name="ISPRING_ULTRA_SCORM_DURATION" val="3600"/>
  <p:tag name="ISPRING_SCORM_RATE_SLIDES" val="0"/>
  <p:tag name="ISPRING_SCORM_RATE_QUIZZES" val="0"/>
  <p:tag name="ISPRING_SCORM_PASSING_SCORE" val="0.0000000000"/>
  <p:tag name="ISPRING_RESOURCE_PATHS_HASH_2" val="9d677a80fcd4353bbeee22fb2953a0d69db3584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9415</TotalTime>
  <Words>1874</Words>
  <Application>Microsoft Office PowerPoint</Application>
  <PresentationFormat>Экран (4:3)</PresentationFormat>
  <Paragraphs>441</Paragraphs>
  <Slides>53</Slides>
  <Notes>49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53</vt:i4>
      </vt:variant>
    </vt:vector>
  </HeadingPairs>
  <TitlesOfParts>
    <vt:vector size="56" baseType="lpstr">
      <vt:lpstr>Тема Office</vt:lpstr>
      <vt:lpstr>Формула</vt:lpstr>
      <vt:lpstr>Equation</vt:lpstr>
      <vt:lpstr>ЭЛЕКТРОДИНАМИКА</vt:lpstr>
      <vt:lpstr>MOLEKULYAR FIZIKA HÁM TERMODINAMIKA </vt:lpstr>
      <vt:lpstr>Слайд 3</vt:lpstr>
      <vt:lpstr>Lekciya rejesi</vt:lpstr>
      <vt:lpstr>Слайд 5</vt:lpstr>
      <vt:lpstr>Слайд 6</vt:lpstr>
      <vt:lpstr>Слайд 7</vt:lpstr>
      <vt:lpstr>Ishki energiya </vt:lpstr>
      <vt:lpstr>Gazdıń atqarǵan jumısı</vt:lpstr>
      <vt:lpstr>Слайд 10</vt:lpstr>
      <vt:lpstr>Súwrette gazdı (1-) halattan (2-) halatqa ótkiziwshi úsh hár qıylı proces súwretlengen. Barlıq proceslerde gaz hár qıylı jumıs atqaradı. </vt:lpstr>
      <vt:lpstr>R universal gaz turaqlısınıń fizikalıq mánisi</vt:lpstr>
      <vt:lpstr>Jıllılıq sıyımlılıǵı </vt:lpstr>
      <vt:lpstr>Turaqlı kólemdegi gazdıń molyar jıllılıq sıyımlılıǵı </vt:lpstr>
      <vt:lpstr>Basım turaqlı bolǵandaǵı gazdıń molyar jıllılıq sıyımlılıǵı</vt:lpstr>
      <vt:lpstr>Izoxoralıq proces.   V=const </vt:lpstr>
      <vt:lpstr>Izobaralıq proces.   P=const</vt:lpstr>
      <vt:lpstr>Izotermalıq proces.  T=const</vt:lpstr>
      <vt:lpstr>Adiabatalıq proces. δQ = 0</vt:lpstr>
      <vt:lpstr>Слайд 20</vt:lpstr>
      <vt:lpstr>Слайд 21</vt:lpstr>
      <vt:lpstr>Adiabatalıq proceste atqarılǵan jumıs. </vt:lpstr>
      <vt:lpstr>Слайд 23</vt:lpstr>
      <vt:lpstr>Слайд 24</vt:lpstr>
      <vt:lpstr>Politropik proces.   С=const</vt:lpstr>
      <vt:lpstr>Hár qıylı procesler ushın jıllılıq sıyımlılıǵı mánisleri hám kórsetkishleri</vt:lpstr>
      <vt:lpstr>Слайд 27</vt:lpstr>
      <vt:lpstr>Слайд 28</vt:lpstr>
      <vt:lpstr> Sistema aylanbalı proces nátiyjesinde óziniń baslanǵısh halatına qaytqanda onıń ishki energiyası ózgermeydi:  ∆U = 0.  </vt:lpstr>
      <vt:lpstr>Aylanbalı cikldıń paydalı jumıs koefficienti</vt:lpstr>
      <vt:lpstr>Issılıq mashinaları. </vt:lpstr>
      <vt:lpstr>Issılıq dvigateliniń islew principi. </vt:lpstr>
      <vt:lpstr> Karno ciklı  </vt:lpstr>
      <vt:lpstr>Слайд 34</vt:lpstr>
      <vt:lpstr> Karno ciklı </vt:lpstr>
      <vt:lpstr>Ishki janıw dvigateliniń islew principi</vt:lpstr>
      <vt:lpstr>Entropiya </vt:lpstr>
      <vt:lpstr>Слайд 38</vt:lpstr>
      <vt:lpstr>Слайд 39</vt:lpstr>
      <vt:lpstr>Слайд 40</vt:lpstr>
      <vt:lpstr>Izo – hám adiabatalıq proceslerde ideal gaz entropiyasınıń ózgeriwi</vt:lpstr>
      <vt:lpstr>Слайд 42</vt:lpstr>
      <vt:lpstr> Klazius teńsizligi: </vt:lpstr>
      <vt:lpstr>Entropiyanıń statistikalıq talqılanıwı</vt:lpstr>
      <vt:lpstr>Слайд 45</vt:lpstr>
      <vt:lpstr>Слайд 46</vt:lpstr>
      <vt:lpstr> Bolcman ańlatpası </vt:lpstr>
      <vt:lpstr>Entropiya artıwı principi </vt:lpstr>
      <vt:lpstr>Termodinamikanıń ekinshi nızamı </vt:lpstr>
      <vt:lpstr>PAYDALANÍLǴAN ÁDEBIYAТLAR</vt:lpstr>
      <vt:lpstr>Слайд 51</vt:lpstr>
      <vt:lpstr>PEDAGOGIKALÍQ DÁSTÚRIY QURALLAR</vt:lpstr>
      <vt:lpstr>PEDAGOGIKALÍQ DÁSTÚRIY QURALLAR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35</dc:title>
  <dc:creator>Physics</dc:creator>
  <cp:lastModifiedBy>User</cp:lastModifiedBy>
  <cp:revision>531</cp:revision>
  <dcterms:modified xsi:type="dcterms:W3CDTF">2005-12-28T20:49:40Z</dcterms:modified>
</cp:coreProperties>
</file>